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3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3.xml" ContentType="application/vnd.openxmlformats-officedocument.presentationml.notesSlide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comments/comment8.xml" ContentType="application/vnd.openxmlformats-officedocument.presentationml.comment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0.xml" ContentType="application/vnd.openxmlformats-officedocument.presentationml.comments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12.xml" ContentType="application/vnd.openxmlformats-officedocument.presentationml.comment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7.xml" ContentType="application/vnd.openxmlformats-officedocument.presentationml.notesSlide+xml"/>
  <Override PartName="/ppt/tags/tag91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1.xml" ContentType="application/vnd.openxmlformats-officedocument.presentationml.notesSlide+xml"/>
  <Override PartName="/ppt/tags/tag95.xml" ContentType="application/vnd.openxmlformats-officedocument.presentationml.tags+xml"/>
  <Override PartName="/ppt/notesSlides/notesSlide32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72"/>
  </p:notesMasterIdLst>
  <p:sldIdLst>
    <p:sldId id="256" r:id="rId2"/>
    <p:sldId id="322" r:id="rId3"/>
    <p:sldId id="263" r:id="rId4"/>
    <p:sldId id="264" r:id="rId5"/>
    <p:sldId id="265" r:id="rId6"/>
    <p:sldId id="266" r:id="rId7"/>
    <p:sldId id="312" r:id="rId8"/>
    <p:sldId id="271" r:id="rId9"/>
    <p:sldId id="267" r:id="rId10"/>
    <p:sldId id="323" r:id="rId11"/>
    <p:sldId id="311" r:id="rId12"/>
    <p:sldId id="272" r:id="rId13"/>
    <p:sldId id="273" r:id="rId14"/>
    <p:sldId id="313" r:id="rId15"/>
    <p:sldId id="336" r:id="rId16"/>
    <p:sldId id="268" r:id="rId17"/>
    <p:sldId id="337" r:id="rId18"/>
    <p:sldId id="338" r:id="rId19"/>
    <p:sldId id="269" r:id="rId20"/>
    <p:sldId id="314" r:id="rId21"/>
    <p:sldId id="270" r:id="rId22"/>
    <p:sldId id="278" r:id="rId23"/>
    <p:sldId id="277" r:id="rId24"/>
    <p:sldId id="279" r:id="rId25"/>
    <p:sldId id="280" r:id="rId26"/>
    <p:sldId id="339" r:id="rId27"/>
    <p:sldId id="341" r:id="rId28"/>
    <p:sldId id="342" r:id="rId29"/>
    <p:sldId id="281" r:id="rId30"/>
    <p:sldId id="343" r:id="rId31"/>
    <p:sldId id="344" r:id="rId32"/>
    <p:sldId id="345" r:id="rId33"/>
    <p:sldId id="325" r:id="rId34"/>
    <p:sldId id="282" r:id="rId35"/>
    <p:sldId id="283" r:id="rId36"/>
    <p:sldId id="284" r:id="rId37"/>
    <p:sldId id="285" r:id="rId38"/>
    <p:sldId id="307" r:id="rId39"/>
    <p:sldId id="308" r:id="rId40"/>
    <p:sldId id="316" r:id="rId41"/>
    <p:sldId id="295" r:id="rId42"/>
    <p:sldId id="324" r:id="rId43"/>
    <p:sldId id="296" r:id="rId44"/>
    <p:sldId id="348" r:id="rId45"/>
    <p:sldId id="349" r:id="rId46"/>
    <p:sldId id="347" r:id="rId47"/>
    <p:sldId id="297" r:id="rId48"/>
    <p:sldId id="298" r:id="rId49"/>
    <p:sldId id="315" r:id="rId50"/>
    <p:sldId id="299" r:id="rId51"/>
    <p:sldId id="300" r:id="rId52"/>
    <p:sldId id="327" r:id="rId53"/>
    <p:sldId id="301" r:id="rId54"/>
    <p:sldId id="346" r:id="rId55"/>
    <p:sldId id="302" r:id="rId56"/>
    <p:sldId id="303" r:id="rId57"/>
    <p:sldId id="317" r:id="rId58"/>
    <p:sldId id="318" r:id="rId59"/>
    <p:sldId id="320" r:id="rId60"/>
    <p:sldId id="319" r:id="rId61"/>
    <p:sldId id="321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1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5B6471A-8720-4BFC-AEC3-7EA183500F4E}">
          <p14:sldIdLst>
            <p14:sldId id="256"/>
            <p14:sldId id="322"/>
            <p14:sldId id="263"/>
            <p14:sldId id="264"/>
            <p14:sldId id="265"/>
            <p14:sldId id="266"/>
            <p14:sldId id="312"/>
          </p14:sldIdLst>
        </p14:section>
        <p14:section name="bode diagram" id="{D3F7C8D0-AEF1-4F67-B05F-B663C8D8BBC7}">
          <p14:sldIdLst>
            <p14:sldId id="271"/>
            <p14:sldId id="267"/>
            <p14:sldId id="323"/>
            <p14:sldId id="311"/>
            <p14:sldId id="272"/>
            <p14:sldId id="273"/>
          </p14:sldIdLst>
        </p14:section>
        <p14:section name="2nd order" id="{E42E33ED-013E-4F35-9063-722BC56408D7}">
          <p14:sldIdLst>
            <p14:sldId id="313"/>
            <p14:sldId id="336"/>
            <p14:sldId id="268"/>
            <p14:sldId id="337"/>
            <p14:sldId id="338"/>
            <p14:sldId id="269"/>
            <p14:sldId id="314"/>
            <p14:sldId id="270"/>
          </p14:sldIdLst>
        </p14:section>
        <p14:section name="transmissibility" id="{427C67C2-D547-4B59-AE42-CB7267F3D2FE}">
          <p14:sldIdLst>
            <p14:sldId id="278"/>
            <p14:sldId id="277"/>
          </p14:sldIdLst>
        </p14:section>
        <p14:section name="rel freq" id="{F2568A1D-1E4B-4DEA-A4E6-2BA3AD1357CF}">
          <p14:sldIdLst>
            <p14:sldId id="279"/>
            <p14:sldId id="280"/>
            <p14:sldId id="339"/>
            <p14:sldId id="341"/>
            <p14:sldId id="342"/>
            <p14:sldId id="281"/>
            <p14:sldId id="343"/>
            <p14:sldId id="344"/>
            <p14:sldId id="345"/>
            <p14:sldId id="325"/>
            <p14:sldId id="282"/>
            <p14:sldId id="283"/>
            <p14:sldId id="284"/>
            <p14:sldId id="285"/>
            <p14:sldId id="307"/>
            <p14:sldId id="308"/>
            <p14:sldId id="316"/>
          </p14:sldIdLst>
        </p14:section>
        <p14:section name="MDOF" id="{F00A95BB-73F7-4E33-B780-42B7D11D7F39}">
          <p14:sldIdLst>
            <p14:sldId id="295"/>
            <p14:sldId id="324"/>
            <p14:sldId id="296"/>
            <p14:sldId id="348"/>
            <p14:sldId id="349"/>
            <p14:sldId id="347"/>
            <p14:sldId id="297"/>
            <p14:sldId id="298"/>
            <p14:sldId id="315"/>
            <p14:sldId id="299"/>
            <p14:sldId id="300"/>
          </p14:sldIdLst>
        </p14:section>
        <p14:section name="sensors" id="{0604FD3C-A436-423D-A3FF-5101958D9711}">
          <p14:sldIdLst>
            <p14:sldId id="327"/>
            <p14:sldId id="301"/>
            <p14:sldId id="346"/>
            <p14:sldId id="302"/>
            <p14:sldId id="303"/>
          </p14:sldIdLst>
        </p14:section>
        <p14:section name="filters" id="{8311BD5D-D253-48F4-A7FB-7DA5966B5236}">
          <p14:sldIdLst>
            <p14:sldId id="317"/>
            <p14:sldId id="318"/>
            <p14:sldId id="320"/>
            <p14:sldId id="319"/>
            <p14:sldId id="321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Mahoney" initials="JM" lastIdx="23" clrIdx="0">
    <p:extLst>
      <p:ext uri="{19B8F6BF-5375-455C-9EA6-DF929625EA0E}">
        <p15:presenceInfo xmlns:p15="http://schemas.microsoft.com/office/powerpoint/2012/main" userId="c23b4b1d664e54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3T08:47:45.039" idx="1">
    <p:pos x="4771" y="3402"/>
    <p:text>phase shift</p:text>
    <p:extLst>
      <p:ext uri="{C676402C-5697-4E1C-873F-D02D1690AC5C}">
        <p15:threadingInfo xmlns:p15="http://schemas.microsoft.com/office/powerpoint/2012/main" timeZoneBias="240"/>
      </p:ext>
    </p:extLst>
  </p:cm>
  <p:cm authorId="1" dt="2017-03-13T08:47:50.870" idx="2">
    <p:pos x="4778" y="2840"/>
    <p:text>magnitude</p:text>
    <p:extLst>
      <p:ext uri="{C676402C-5697-4E1C-873F-D02D1690AC5C}">
        <p15:threadingInfo xmlns:p15="http://schemas.microsoft.com/office/powerpoint/2012/main" timeZoneBias="240"/>
      </p:ext>
    </p:extLst>
  </p:cm>
  <p:cm authorId="1" dt="2017-03-19T17:29:49.669" idx="7">
    <p:pos x="3583" y="2897"/>
    <p:text>this is true at steady state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9:44:04.931" idx="14">
    <p:pos x="5553" y="1529"/>
    <p:text>we may not know what frequencies are signal and what are noise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9:45:55.793" idx="15">
    <p:pos x="4526" y="1517"/>
    <p:text>cutoff frequency is reciprocal of time constant in 1st-order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8T08:56:14.231" idx="21">
    <p:pos x="2834" y="1323"/>
    <p:text>cutoff freq.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9:45:55.793" idx="15">
    <p:pos x="4272" y="1512"/>
    <p:text>cutoff frequency is reciprocal of time constant in 1st-order system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8T08:56:23.751" idx="22">
    <p:pos x="2487" y="1254"/>
    <p:text>cutoff freq.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9:45:55.793" idx="15">
    <p:pos x="4776" y="1542"/>
    <p:text>cutoff frequency is reciprocal of time constant in 1st-order system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6T08:37:50.907" idx="16">
    <p:pos x="4347" y="2838"/>
    <p:text>this jw connects Laplace to Fourier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6T08:38:12.291" idx="17">
    <p:pos x="3591" y="3174"/>
    <p:text>this is the 4-quadrant arctan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0T08:45:44.760" idx="10">
    <p:pos x="3596" y="1467"/>
    <p:text>common way to display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9T17:23:08.427" idx="3">
    <p:pos x="1694" y="2566"/>
    <p:text>0.71 is magnitude times the input amplitude of 10</p:text>
    <p:extLst>
      <p:ext uri="{C676402C-5697-4E1C-873F-D02D1690AC5C}">
        <p15:threadingInfo xmlns:p15="http://schemas.microsoft.com/office/powerpoint/2012/main" timeZoneBias="240"/>
      </p:ext>
    </p:extLst>
  </p:cm>
  <p:cm authorId="1" dt="2017-03-19T17:26:09.195" idx="5">
    <p:pos x="1950" y="1941"/>
    <p:text>negative tells us output leads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19T17:24:25.350" idx="4">
    <p:pos x="1395" y="2541"/>
    <p:text>0.1 is magnitude times the input amplitude of 10</p:text>
    <p:extLst>
      <p:ext uri="{C676402C-5697-4E1C-873F-D02D1690AC5C}">
        <p15:threadingInfo xmlns:p15="http://schemas.microsoft.com/office/powerpoint/2012/main" timeZoneBias="240"/>
      </p:ext>
    </p:extLst>
  </p:cm>
  <p:cm authorId="1" dt="2017-03-19T17:26:23.925" idx="6">
    <p:pos x="1764" y="1871"/>
    <p:text>negative tells us that output leads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2T08:36:51.885" idx="11">
    <p:pos x="4269" y="1574"/>
    <p:text>this will change the natural freq.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2T08:41:12.788" idx="12">
    <p:pos x="498" y="356"/>
    <p:text>relative frequency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5T13:56:07.176" idx="23">
    <p:pos x="4475" y="1188"/>
    <p:text>could be something other than voltage directly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704BD-7DF1-4AEA-93E1-D5387D9025FA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0BD06-63B8-42E3-B038-4783A64831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7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6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RF bode plot because we do not have both </a:t>
            </a:r>
            <a:r>
              <a:rPr lang="en-US" dirty="0" err="1"/>
              <a:t>wn</a:t>
            </a:r>
            <a:r>
              <a:rPr lang="en-US" dirty="0"/>
              <a:t> and z beforehand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3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assume ft is positive up, could assume the opposite with little difference in results</a:t>
            </a:r>
          </a:p>
          <a:p>
            <a:r>
              <a:rPr lang="en-US" dirty="0"/>
              <a:t>Used Mathematica for the algebra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33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in standard form </a:t>
            </a:r>
          </a:p>
          <a:p>
            <a:r>
              <a:rPr lang="en-US" dirty="0"/>
              <a:t>2: let zeta = 0.2</a:t>
            </a:r>
          </a:p>
          <a:p>
            <a:r>
              <a:rPr lang="en-US" dirty="0"/>
              <a:t>3: set </a:t>
            </a:r>
            <a:r>
              <a:rPr lang="en-US" dirty="0" err="1"/>
              <a:t>wn</a:t>
            </a:r>
            <a:r>
              <a:rPr lang="en-US" dirty="0"/>
              <a:t> to 1 for RF Bode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7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in standard form </a:t>
            </a:r>
          </a:p>
          <a:p>
            <a:r>
              <a:rPr lang="en-US" dirty="0"/>
              <a:t>2: let zeta = 0.2</a:t>
            </a:r>
          </a:p>
          <a:p>
            <a:r>
              <a:rPr lang="en-US" dirty="0"/>
              <a:t>3: set </a:t>
            </a:r>
            <a:r>
              <a:rPr lang="en-US" dirty="0" err="1"/>
              <a:t>wn</a:t>
            </a:r>
            <a:r>
              <a:rPr lang="en-US" dirty="0"/>
              <a:t> to 1 for RF Bode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6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Fairly low damping so wr~wn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in standard form </a:t>
            </a:r>
          </a:p>
          <a:p>
            <a:r>
              <a:rPr lang="en-US" dirty="0"/>
              <a:t>2: let zeta = 0.2</a:t>
            </a:r>
          </a:p>
          <a:p>
            <a:r>
              <a:rPr lang="en-US" dirty="0"/>
              <a:t>3: set </a:t>
            </a:r>
            <a:r>
              <a:rPr lang="en-US" dirty="0" err="1"/>
              <a:t>wn</a:t>
            </a:r>
            <a:r>
              <a:rPr lang="en-US" dirty="0"/>
              <a:t> to 1 for RF Bode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5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in standard form </a:t>
            </a:r>
          </a:p>
          <a:p>
            <a:r>
              <a:rPr lang="en-US" dirty="0"/>
              <a:t>2: let zeta = 0.2</a:t>
            </a:r>
          </a:p>
          <a:p>
            <a:r>
              <a:rPr lang="en-US" dirty="0"/>
              <a:t>3: set </a:t>
            </a:r>
            <a:r>
              <a:rPr lang="en-US" dirty="0" err="1"/>
              <a:t>wn</a:t>
            </a:r>
            <a:r>
              <a:rPr lang="en-US" dirty="0"/>
              <a:t> to 1 for RF Bode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should be 10% of input by 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50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9.2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34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ss2tf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true for </a:t>
            </a:r>
            <a:r>
              <a:rPr lang="en-US" i="1" dirty="0"/>
              <a:t>linear</a:t>
            </a:r>
            <a:r>
              <a:rPr lang="en-US" dirty="0"/>
              <a:t> systems at steady-state </a:t>
            </a:r>
          </a:p>
          <a:p>
            <a:r>
              <a:rPr lang="en-US" dirty="0"/>
              <a:t>Same with cosine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3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ss2tf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0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there is a </a:t>
            </a:r>
            <a:r>
              <a:rPr lang="en-US" b="1" dirty="0"/>
              <a:t>single</a:t>
            </a:r>
            <a:r>
              <a:rPr lang="en-US" dirty="0"/>
              <a:t> input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2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universally true voltage output but good enough for this class</a:t>
            </a:r>
          </a:p>
          <a:p>
            <a:r>
              <a:rPr lang="en-US" dirty="0"/>
              <a:t>A matrix described physics of the system, C describes what we can actually measure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9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 measure thermocouple in boiling water (100C) and  ice water (0C)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e.g.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accels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are sensitive to temperature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 of accel. can change natural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of beam it measures</a:t>
            </a:r>
          </a:p>
          <a:p>
            <a:r>
              <a:rPr lang="en-US" dirty="0"/>
              <a:t>Would not have to be linear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8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know what </a:t>
            </a:r>
            <a:r>
              <a:rPr lang="en-US" dirty="0" err="1"/>
              <a:t>freqs</a:t>
            </a:r>
            <a:r>
              <a:rPr lang="en-US" dirty="0"/>
              <a:t>. we want to measure?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65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cutoff frequency is reciprocal of time constant in 1</a:t>
            </a:r>
            <a:r>
              <a:rPr lang="en-US" sz="12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8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cutoff freq.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9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 pick C first as it is more limited in available choices. May not get exact value for cutoff with off-the-shelf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cutoff frequency is reciprocal of time constant in 1</a:t>
            </a:r>
            <a:r>
              <a:rPr lang="en-US" sz="12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-order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63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cutoff freq.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28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not look at experimental data in this course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40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High</a:t>
            </a:r>
            <a:r>
              <a:rPr lang="en-US" dirty="0"/>
              <a:t> frequency remains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92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 pick C first as it is more limited in available choices. May not get exact value for cutoff with off-the-shelf parts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66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can we make 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roll-off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tighter?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cutoff frequency is reciprocal of time constant in 1</a:t>
            </a:r>
            <a:r>
              <a:rPr lang="en-US" sz="1200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-order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05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Attenuates high frequency signals more harshly </a:t>
            </a:r>
          </a:p>
          <a:p>
            <a:r>
              <a:rPr lang="en-US" dirty="0"/>
              <a:t>Phase lag is introduced more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5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" panose="020B0502040204020203" pitchFamily="34" charset="0"/>
              </a:rPr>
              <a:t>it is a plot using the previous definitions of magnitude and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41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matches what we found analytically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4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resonant frequency is close to the natural frequency (especially for low damping) but always lower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8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Accounting for only vertical force of rotating machine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low damping but not zero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Damping is very low so wr ~ 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D06-63B8-42E3-B038-4783A648311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2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42534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0977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1751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3363" indent="-211138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259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2421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>
            <a:lvl1pPr marL="233363" indent="-2333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233363" indent="-2333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8319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9852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2258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 357: Lecture 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8294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JM Mahoney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ME 357: Lecture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185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9501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0584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7.png"/><Relationship Id="rId17" Type="http://schemas.openxmlformats.org/officeDocument/2006/relationships/image" Target="../media/image34.png"/><Relationship Id="rId2" Type="http://schemas.openxmlformats.org/officeDocument/2006/relationships/tags" Target="../tags/tag24.xml"/><Relationship Id="rId16" Type="http://schemas.openxmlformats.org/officeDocument/2006/relationships/image" Target="../media/image41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6.png"/><Relationship Id="rId5" Type="http://schemas.openxmlformats.org/officeDocument/2006/relationships/tags" Target="../tags/tag27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6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2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4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5" Type="http://schemas.openxmlformats.org/officeDocument/2006/relationships/tags" Target="../tags/tag34.xml"/><Relationship Id="rId10" Type="http://schemas.openxmlformats.org/officeDocument/2006/relationships/image" Target="../media/image44.png"/><Relationship Id="rId4" Type="http://schemas.openxmlformats.org/officeDocument/2006/relationships/tags" Target="../tags/tag33.xml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35.png"/><Relationship Id="rId18" Type="http://schemas.openxmlformats.org/officeDocument/2006/relationships/image" Target="../media/image57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39.png"/><Relationship Id="rId2" Type="http://schemas.openxmlformats.org/officeDocument/2006/relationships/tags" Target="../tags/tag40.xml"/><Relationship Id="rId16" Type="http://schemas.openxmlformats.org/officeDocument/2006/relationships/image" Target="../media/image38.png"/><Relationship Id="rId20" Type="http://schemas.openxmlformats.org/officeDocument/2006/relationships/image" Target="../media/image59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15" Type="http://schemas.openxmlformats.org/officeDocument/2006/relationships/image" Target="../media/image37.png"/><Relationship Id="rId10" Type="http://schemas.openxmlformats.org/officeDocument/2006/relationships/tags" Target="../tags/tag48.xml"/><Relationship Id="rId19" Type="http://schemas.openxmlformats.org/officeDocument/2006/relationships/image" Target="../media/image58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1.xml"/><Relationship Id="rId7" Type="http://schemas.openxmlformats.org/officeDocument/2006/relationships/image" Target="../media/image60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comments" Target="../comments/comment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12" Type="http://schemas.openxmlformats.org/officeDocument/2006/relationships/comments" Target="../comments/commen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57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6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tags" Target="../tags/tag59.xml"/><Relationship Id="rId10" Type="http://schemas.openxmlformats.org/officeDocument/2006/relationships/image" Target="../media/image57.png"/><Relationship Id="rId4" Type="http://schemas.openxmlformats.org/officeDocument/2006/relationships/tags" Target="../tags/tag58.xml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2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71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5" Type="http://schemas.openxmlformats.org/officeDocument/2006/relationships/tags" Target="../tags/tag64.xml"/><Relationship Id="rId10" Type="http://schemas.openxmlformats.org/officeDocument/2006/relationships/image" Target="../media/image57.png"/><Relationship Id="rId4" Type="http://schemas.openxmlformats.org/officeDocument/2006/relationships/tags" Target="../tags/tag63.xml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72.xml"/><Relationship Id="rId7" Type="http://schemas.openxmlformats.org/officeDocument/2006/relationships/image" Target="../media/image86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73.xml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76.xml"/><Relationship Id="rId7" Type="http://schemas.openxmlformats.org/officeDocument/2006/relationships/image" Target="../media/image91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79.xml"/><Relationship Id="rId7" Type="http://schemas.openxmlformats.org/officeDocument/2006/relationships/image" Target="../media/image9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tags" Target="../tags/tag80.xml"/><Relationship Id="rId9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101.pn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0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99.png"/><Relationship Id="rId5" Type="http://schemas.openxmlformats.org/officeDocument/2006/relationships/tags" Target="../tags/tag85.xml"/><Relationship Id="rId10" Type="http://schemas.openxmlformats.org/officeDocument/2006/relationships/image" Target="../media/image98.png"/><Relationship Id="rId4" Type="http://schemas.openxmlformats.org/officeDocument/2006/relationships/tags" Target="../tags/tag84.xml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10" Type="http://schemas.openxmlformats.org/officeDocument/2006/relationships/comments" Target="../comments/comment3.xml"/><Relationship Id="rId4" Type="http://schemas.openxmlformats.org/officeDocument/2006/relationships/tags" Target="../tags/tag10.xml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comments" Target="../comments/comment11.xml"/><Relationship Id="rId5" Type="http://schemas.openxmlformats.org/officeDocument/2006/relationships/image" Target="../media/image108.png"/><Relationship Id="rId4" Type="http://schemas.openxmlformats.org/officeDocument/2006/relationships/image" Target="../media/image7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12.xml"/><Relationship Id="rId16" Type="http://schemas.openxmlformats.org/officeDocument/2006/relationships/image" Target="../media/image1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4.png"/><Relationship Id="rId5" Type="http://schemas.openxmlformats.org/officeDocument/2006/relationships/tags" Target="../tags/tag1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90.xml"/><Relationship Id="rId7" Type="http://schemas.openxmlformats.org/officeDocument/2006/relationships/image" Target="../media/image11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90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1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6" Type="http://schemas.openxmlformats.org/officeDocument/2006/relationships/comments" Target="../comments/comment13.xml"/><Relationship Id="rId5" Type="http://schemas.openxmlformats.org/officeDocument/2006/relationships/image" Target="../media/image116.png"/><Relationship Id="rId4" Type="http://schemas.openxmlformats.org/officeDocument/2006/relationships/image" Target="../media/image8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4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94.xml"/><Relationship Id="rId7" Type="http://schemas.openxmlformats.org/officeDocument/2006/relationships/image" Target="../media/image120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790.png"/><Relationship Id="rId5" Type="http://schemas.openxmlformats.org/officeDocument/2006/relationships/notesSlide" Target="../notesSlides/notesSlide31.xml"/><Relationship Id="rId10" Type="http://schemas.openxmlformats.org/officeDocument/2006/relationships/image" Target="../media/image1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comments" Target="../comments/comment15.xml"/><Relationship Id="rId5" Type="http://schemas.openxmlformats.org/officeDocument/2006/relationships/image" Target="../media/image123.png"/><Relationship Id="rId4" Type="http://schemas.openxmlformats.org/officeDocument/2006/relationships/image" Target="../media/image11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Harmonic Input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pc="0" dirty="0"/>
              <a:t>ME 357</a:t>
            </a:r>
          </a:p>
        </p:txBody>
      </p:sp>
    </p:spTree>
    <p:extLst>
      <p:ext uri="{BB962C8B-B14F-4D97-AF65-F5344CB8AC3E}">
        <p14:creationId xmlns:p14="http://schemas.microsoft.com/office/powerpoint/2010/main" val="135305246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Bode Diagram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2866" y="1846263"/>
            <a:ext cx="5266593" cy="40227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710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Simulink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797229"/>
            <a:ext cx="10058400" cy="21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75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Simulation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4998721" cy="4023360"/>
              </a:xfrm>
            </p:spPr>
            <p:txBody>
              <a:bodyPr/>
              <a:lstStyle/>
              <a:p>
                <a:pPr marL="114300" indent="0" algn="just">
                  <a:buNone/>
                </a:pPr>
                <a:r>
                  <a:rPr lang="en-US" dirty="0"/>
                  <a:t>Input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Magnitude of</a:t>
                </a: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0.0708</m:t>
                      </m:r>
                    </m:oMath>
                  </m:oMathPara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Phase shift of -45° (output lags input by 1/8 cycle)</a:t>
                </a:r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=0.71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4998721" cy="4023360"/>
              </a:xfrm>
              <a:blipFill>
                <a:blip r:embed="rId2"/>
                <a:stretch>
                  <a:fillRect l="-732" t="-1667" r="-3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812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745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4693921" cy="402336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dirty="0"/>
                  <a:t>Input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⁡(100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Magnitude of</a:t>
                </a: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Phase shift of ~-90° (output lags input by about a quarter cycle)</a:t>
                </a:r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114300" indent="0" algn="just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4693921" cy="4023360"/>
              </a:xfrm>
              <a:blipFill>
                <a:blip r:embed="rId2"/>
                <a:stretch>
                  <a:fillRect l="-779" t="-1667" r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81200"/>
            <a:ext cx="5344500" cy="4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16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-Order (and Higher)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-Order Systems have amplitude spike in Bode Diagram at </a:t>
                </a:r>
                <a:r>
                  <a:rPr lang="en-US" dirty="0">
                    <a:solidFill>
                      <a:srgbClr val="00B050"/>
                    </a:solidFill>
                  </a:rPr>
                  <a:t>resonant frequency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lvl="1" algn="just"/>
                <a:r>
                  <a:rPr lang="en-US" dirty="0"/>
                  <a:t>No magnitude spike when overdamped or “highly” damped: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Forcing at or near resonant frequency should generally be avoided to prevent </a:t>
                </a:r>
                <a:r>
                  <a:rPr lang="en-US" dirty="0">
                    <a:solidFill>
                      <a:srgbClr val="00B050"/>
                    </a:solidFill>
                  </a:rPr>
                  <a:t>resonance</a:t>
                </a:r>
              </a:p>
              <a:p>
                <a:pPr lvl="1" algn="just"/>
                <a:r>
                  <a:rPr lang="en-US" dirty="0"/>
                  <a:t>Can change forcing frequency</a:t>
                </a:r>
              </a:p>
              <a:p>
                <a:pPr lvl="1" algn="just"/>
                <a:r>
                  <a:rPr lang="en-US" dirty="0"/>
                  <a:t>Can change system parameters </a:t>
                </a:r>
              </a:p>
              <a:p>
                <a:pPr lvl="2" algn="just"/>
                <a:r>
                  <a:rPr lang="en-US" dirty="0"/>
                  <a:t>Changing spring constant or mass will shift natural/resonant frequency</a:t>
                </a:r>
              </a:p>
              <a:p>
                <a:pPr lvl="2" algn="just"/>
                <a:r>
                  <a:rPr lang="en-US" dirty="0"/>
                  <a:t>Changing damping will shift resonant frequency and</a:t>
                </a:r>
              </a:p>
              <a:p>
                <a:pPr lvl="2" algn="just"/>
                <a:r>
                  <a:rPr lang="en-US" dirty="0"/>
                  <a:t>Raising damping will lower magnitude of spike 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04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-Order (and Higher) Systems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81D286-DD30-44B7-9621-C4F37F871E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With increasing damping</a:t>
            </a:r>
          </a:p>
          <a:p>
            <a:r>
              <a:rPr lang="en-US" dirty="0"/>
              <a:t>Spike peak lowers </a:t>
            </a:r>
          </a:p>
          <a:p>
            <a:r>
              <a:rPr lang="en-US" dirty="0"/>
              <a:t>Spike shifts left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23C06-4EF9-4D30-A076-83DC7D1673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47" y="2109788"/>
            <a:ext cx="2482286" cy="56533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F84B709-87DD-4294-BC10-AC0F728C1F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412" t="4075" r="6053"/>
          <a:stretch/>
        </p:blipFill>
        <p:spPr>
          <a:xfrm>
            <a:off x="1249011" y="2058072"/>
            <a:ext cx="4634616" cy="35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7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Rotating Machinery 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5151121" cy="4318706"/>
              </a:xfrm>
            </p:spPr>
            <p:txBody>
              <a:bodyPr>
                <a:normAutofit/>
              </a:bodyPr>
              <a:lstStyle/>
              <a:p>
                <a:pPr marL="22225" indent="0">
                  <a:buNone/>
                </a:pPr>
                <a:r>
                  <a:rPr lang="en-US" dirty="0"/>
                  <a:t>For this support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(including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=100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22225" indent="0">
                  <a:buNone/>
                </a:pPr>
                <a:endParaRPr lang="en-US" dirty="0"/>
              </a:p>
              <a:p>
                <a:pPr marL="22225" indent="0">
                  <a:buNone/>
                </a:pPr>
                <a:r>
                  <a:rPr lang="en-US" dirty="0"/>
                  <a:t>Assess response of system using Bode diagram.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5151121" cy="4318706"/>
              </a:xfrm>
              <a:blipFill>
                <a:blip r:embed="rId2"/>
                <a:stretch>
                  <a:fillRect l="-2485" t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06" y="1897240"/>
            <a:ext cx="38004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17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FBD</a:t>
            </a:r>
            <a:br>
              <a:rPr lang="en-US" dirty="0"/>
            </a:br>
            <a:r>
              <a:rPr lang="en-US" dirty="0"/>
              <a:t>Example 2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D6909-D540-4462-8DF5-B20E04FF055C}"/>
              </a:ext>
            </a:extLst>
          </p:cNvPr>
          <p:cNvSpPr/>
          <p:nvPr/>
        </p:nvSpPr>
        <p:spPr>
          <a:xfrm>
            <a:off x="4151636" y="3211946"/>
            <a:ext cx="1447800" cy="990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0A5013-1A5B-4CA0-AD5F-9FE78F5D20A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875536" y="2462128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B624D90-BB24-4182-8792-E7F6766E3D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70" y="4575832"/>
            <a:ext cx="449828" cy="1782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63D999-169C-4673-80E5-D057AE64761C}"/>
              </a:ext>
            </a:extLst>
          </p:cNvPr>
          <p:cNvSpPr/>
          <p:nvPr/>
        </p:nvSpPr>
        <p:spPr>
          <a:xfrm>
            <a:off x="6359041" y="32455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A48E8A-C757-49C6-9CDB-A01EC3F69659}"/>
              </a:ext>
            </a:extLst>
          </p:cNvPr>
          <p:cNvCxnSpPr>
            <a:cxnSpLocks/>
          </p:cNvCxnSpPr>
          <p:nvPr/>
        </p:nvCxnSpPr>
        <p:spPr>
          <a:xfrm>
            <a:off x="3315129" y="3200400"/>
            <a:ext cx="0" cy="990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4CE08-7D57-4A0C-9681-3DCD73222C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23" y="3767091"/>
            <a:ext cx="126171" cy="11428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B77B6A-D743-44F1-B9D2-FD3773D27803}"/>
              </a:ext>
            </a:extLst>
          </p:cNvPr>
          <p:cNvCxnSpPr>
            <a:cxnSpLocks/>
          </p:cNvCxnSpPr>
          <p:nvPr/>
        </p:nvCxnSpPr>
        <p:spPr>
          <a:xfrm>
            <a:off x="4458129" y="4202546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FE4CE-ECF3-4EE2-A6E5-26B6786984C9}"/>
              </a:ext>
            </a:extLst>
          </p:cNvPr>
          <p:cNvCxnSpPr>
            <a:cxnSpLocks/>
          </p:cNvCxnSpPr>
          <p:nvPr/>
        </p:nvCxnSpPr>
        <p:spPr>
          <a:xfrm>
            <a:off x="5143929" y="4203182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837452A-BFB9-4FC0-82B3-6AE5048D003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87" y="4575832"/>
            <a:ext cx="418742" cy="1782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18599F8-F8DF-4E3E-98A3-563CF78301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24" y="2075822"/>
            <a:ext cx="2030625" cy="28617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965D97-5123-47F1-8C5F-0EF0CDA4D210}"/>
              </a:ext>
            </a:extLst>
          </p:cNvPr>
          <p:cNvSpPr/>
          <p:nvPr/>
        </p:nvSpPr>
        <p:spPr>
          <a:xfrm>
            <a:off x="7609859" y="3211946"/>
            <a:ext cx="1447800" cy="990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CADD99-F8B5-4E22-97BE-4B156038B07E}"/>
              </a:ext>
            </a:extLst>
          </p:cNvPr>
          <p:cNvCxnSpPr>
            <a:cxnSpLocks/>
          </p:cNvCxnSpPr>
          <p:nvPr/>
        </p:nvCxnSpPr>
        <p:spPr>
          <a:xfrm>
            <a:off x="8336459" y="4200923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C33A564-E381-4F61-9C58-DE1F87B73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315" y="4630064"/>
            <a:ext cx="395885" cy="1755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1D34017-DAA8-48DE-ABE1-A203F906C34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31258"/>
            <a:ext cx="7785142" cy="6171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931C13C-C3DB-4CB7-86BF-EC4CCB728E1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161407"/>
            <a:ext cx="3926205" cy="287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194AD0-3F4E-44F2-A47E-CB3EA6C568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32" y="1948749"/>
            <a:ext cx="1770335" cy="19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95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08B2BD-C752-46E2-8309-93E68A153E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209800"/>
            <a:ext cx="2207085" cy="575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B71F6-8D49-434C-85A9-B83A40512F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0" y="3429000"/>
            <a:ext cx="975543" cy="28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754F6-DBA7-4024-BF58-517AAF0966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24682"/>
            <a:ext cx="1663086" cy="25325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4E9178-481C-422F-8BE0-DC636659011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0" y="4209994"/>
            <a:ext cx="982857" cy="2285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B71EB5-9351-4B1B-9171-0DF3F47CB6F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25283"/>
            <a:ext cx="1394285" cy="2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Bode Diagram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7EB6C4C-BC41-444C-8BDE-2625A581D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051" r="4960"/>
          <a:stretch/>
        </p:blipFill>
        <p:spPr>
          <a:xfrm>
            <a:off x="3746123" y="2057622"/>
            <a:ext cx="4760079" cy="3600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1EBD44-8E19-4E96-8F04-F75207341F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67400"/>
            <a:ext cx="3328916" cy="3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32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225" indent="0" algn="just">
              <a:buNone/>
            </a:pPr>
            <a:r>
              <a:rPr lang="en-US" dirty="0"/>
              <a:t>By the end of this section, you should be able to</a:t>
            </a:r>
          </a:p>
          <a:p>
            <a:pPr algn="just"/>
            <a:r>
              <a:rPr lang="en-US" dirty="0"/>
              <a:t>Read log-scale plot</a:t>
            </a:r>
          </a:p>
          <a:p>
            <a:pPr algn="just"/>
            <a:r>
              <a:rPr lang="en-US" dirty="0"/>
              <a:t>Use Bode plot to determine magnitude and phase of output signal</a:t>
            </a:r>
          </a:p>
          <a:p>
            <a:pPr algn="just"/>
            <a:r>
              <a:rPr lang="en-US" dirty="0"/>
              <a:t>Find closed-form steady-state outputs for linear systems with simple harmonic input</a:t>
            </a:r>
          </a:p>
          <a:p>
            <a:pPr algn="just"/>
            <a:r>
              <a:rPr lang="en-US" dirty="0"/>
              <a:t>Use normalized Bode plot to design systems to operate away from resonance </a:t>
            </a:r>
          </a:p>
          <a:p>
            <a:pPr algn="just"/>
            <a:r>
              <a:rPr lang="en-US" dirty="0"/>
              <a:t>Understand sensor dynamic range from their Bode plot</a:t>
            </a:r>
          </a:p>
          <a:p>
            <a:pPr algn="just"/>
            <a:r>
              <a:rPr lang="en-US" dirty="0"/>
              <a:t>Design simple analog LP and HP filters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</p:spTree>
    <p:extLst>
      <p:ext uri="{BB962C8B-B14F-4D97-AF65-F5344CB8AC3E}">
        <p14:creationId xmlns:p14="http://schemas.microsoft.com/office/powerpoint/2010/main" val="5926141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Rotating Machinery 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Angular velocity of motor matches natural frequency of platform, causing </a:t>
                </a:r>
                <a:r>
                  <a:rPr lang="en-US" dirty="0">
                    <a:solidFill>
                      <a:srgbClr val="00B050"/>
                    </a:solidFill>
                  </a:rPr>
                  <a:t>resonance </a:t>
                </a:r>
              </a:p>
              <a:p>
                <a:pPr algn="just"/>
                <a:r>
                  <a:rPr lang="en-US" dirty="0"/>
                  <a:t>Motor runs at specified speed</a:t>
                </a:r>
              </a:p>
              <a:p>
                <a:pPr lvl="1" algn="just"/>
                <a:r>
                  <a:rPr lang="en-US" dirty="0"/>
                  <a:t>As example, can add second identical spring, doubling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𝑒𝑞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16" t="-1667" r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53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Bode Diagram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05DEFF76-1366-467D-83EA-1F723A128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51" r="4960"/>
          <a:stretch/>
        </p:blipFill>
        <p:spPr>
          <a:xfrm>
            <a:off x="3746123" y="2057622"/>
            <a:ext cx="4760079" cy="3600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7FEB8-C233-47E7-A1CF-E637E3438B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67400"/>
            <a:ext cx="3328916" cy="3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71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US" dirty="0"/>
              <a:t>Ratio of output force or motion to input force or motion (must be like quantities)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44" y="2819400"/>
            <a:ext cx="4806315" cy="5753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19" y="3920490"/>
            <a:ext cx="5206365" cy="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28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 Isolator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608321" cy="4023360"/>
          </a:xfrm>
        </p:spPr>
        <p:txBody>
          <a:bodyPr/>
          <a:lstStyle/>
          <a:p>
            <a:pPr algn="just"/>
            <a:r>
              <a:rPr lang="en-US" dirty="0"/>
              <a:t>For rotating machinery, may not want it to transmit force into shared support (e.g., shop floor) as it can disrupt other rotating machines</a:t>
            </a:r>
          </a:p>
          <a:p>
            <a:pPr algn="just"/>
            <a:r>
              <a:rPr lang="en-US" dirty="0"/>
              <a:t>Can put vibration isolator between machine and support to reduce transferred force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728818"/>
            <a:ext cx="3657600" cy="269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724401"/>
            <a:ext cx="2286000" cy="14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757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Relative-Frequency Bode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Previously used Bode diagram to investigate how different input frequencies would impact amplitude and phase of steady-state output</a:t>
                </a:r>
              </a:p>
              <a:p>
                <a:pPr algn="just"/>
                <a:r>
                  <a:rPr lang="en-US" dirty="0"/>
                  <a:t>Can make </a:t>
                </a:r>
                <a:r>
                  <a:rPr lang="en-US" i="1" dirty="0"/>
                  <a:t>relative-frequency</a:t>
                </a:r>
                <a:r>
                  <a:rPr lang="en-US" dirty="0"/>
                  <a:t> bode diagram to investigate how </a:t>
                </a:r>
                <a:r>
                  <a:rPr lang="en-US" b="1" dirty="0"/>
                  <a:t>ratio</a:t>
                </a:r>
                <a:r>
                  <a:rPr lang="en-US" dirty="0"/>
                  <a:t> of input frequency to natural frequency impacts behavior </a:t>
                </a:r>
              </a:p>
              <a:p>
                <a:pPr lvl="1" algn="just"/>
                <a:r>
                  <a:rPr lang="en-US" dirty="0"/>
                  <a:t>Can use this for 1-DOF systems only (multi-DOF systems have multiple natural frequencies)</a:t>
                </a:r>
              </a:p>
              <a:p>
                <a:pPr lvl="1" algn="just"/>
                <a:r>
                  <a:rPr lang="en-US" dirty="0"/>
                  <a:t>In TF, with denominator in standard form, replace “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” with “1”</a:t>
                </a:r>
              </a:p>
              <a:p>
                <a:pPr lvl="1" algn="just"/>
                <a:r>
                  <a:rPr lang="en-US" dirty="0"/>
                  <a:t>Plot Bode diagram of modified TF, horizontal axis is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Useful when we do not know the natural frequency </a:t>
                </a:r>
                <a:r>
                  <a:rPr lang="en-US" i="1" dirty="0"/>
                  <a:t>before</a:t>
                </a:r>
                <a:r>
                  <a:rPr lang="en-US" dirty="0"/>
                  <a:t> we need to reference Bode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 t="-1667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47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7056121" cy="4023360"/>
              </a:xfrm>
            </p:spPr>
            <p:txBody>
              <a:bodyPr>
                <a:noAutofit/>
              </a:bodyPr>
              <a:lstStyle/>
              <a:p>
                <a:pPr marL="114300" indent="0" algn="just">
                  <a:buNone/>
                </a:pPr>
                <a:r>
                  <a:rPr lang="en-US" sz="2200" dirty="0"/>
                  <a:t>A rotating machine of mass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100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has an unbalanced mass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0.2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a distance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0.5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from the center of rotation. (The mass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200" dirty="0"/>
                  <a:t> includes mass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). The operating speed is 10 Hz. Suppose that the machine is mounted on an isolator consisting of a spring and damper, as shown. If it is desired that </a:t>
                </a:r>
                <a14:m>
                  <m:oMath xmlns:m="http://schemas.openxmlformats.org/officeDocument/2006/math">
                    <m:r>
                      <a:rPr lang="el-GR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n-US" sz="2200" dirty="0"/>
                  <a:t> be 0.2, specify the spring constant (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) and damping coefficient (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200" dirty="0"/>
                  <a:t>) such that only 10% of the excitation </a:t>
                </a:r>
                <a:r>
                  <a:rPr lang="en-US" sz="2200" i="1" dirty="0"/>
                  <a:t>force</a:t>
                </a:r>
                <a:r>
                  <a:rPr lang="en-US" sz="2200" dirty="0"/>
                  <a:t> is transmitted into the foundation. Determine the amplitude of this transmitted force. Verify analysis in simulation.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7056121" cy="4023360"/>
              </a:xfrm>
              <a:blipFill>
                <a:blip r:embed="rId3"/>
                <a:stretch>
                  <a:fillRect l="-777" t="-1818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51" y="1905000"/>
            <a:ext cx="3207749" cy="36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36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975849-2022-49FA-BCF6-E82D2A61DD9A}"/>
              </a:ext>
            </a:extLst>
          </p:cNvPr>
          <p:cNvCxnSpPr>
            <a:cxnSpLocks/>
          </p:cNvCxnSpPr>
          <p:nvPr/>
        </p:nvCxnSpPr>
        <p:spPr>
          <a:xfrm flipV="1">
            <a:off x="7543800" y="3179146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FBD</a:t>
            </a:r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D6909-D540-4462-8DF5-B20E04FF055C}"/>
              </a:ext>
            </a:extLst>
          </p:cNvPr>
          <p:cNvSpPr/>
          <p:nvPr/>
        </p:nvSpPr>
        <p:spPr>
          <a:xfrm>
            <a:off x="1273413" y="3211946"/>
            <a:ext cx="1447800" cy="990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0A5013-1A5B-4CA0-AD5F-9FE78F5D20A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997313" y="2462128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B624D90-BB24-4182-8792-E7F6766E3D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47" y="4575832"/>
            <a:ext cx="449828" cy="1782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63D999-169C-4673-80E5-D057AE64761C}"/>
              </a:ext>
            </a:extLst>
          </p:cNvPr>
          <p:cNvSpPr/>
          <p:nvPr/>
        </p:nvSpPr>
        <p:spPr>
          <a:xfrm>
            <a:off x="2895600" y="32455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A48E8A-C757-49C6-9CDB-A01EC3F69659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0" cy="990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864CE08-7D57-4A0C-9681-3DCD73222C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4" y="3767091"/>
            <a:ext cx="126171" cy="11428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B77B6A-D743-44F1-B9D2-FD3773D27803}"/>
              </a:ext>
            </a:extLst>
          </p:cNvPr>
          <p:cNvCxnSpPr>
            <a:cxnSpLocks/>
          </p:cNvCxnSpPr>
          <p:nvPr/>
        </p:nvCxnSpPr>
        <p:spPr>
          <a:xfrm>
            <a:off x="1579906" y="4202546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FE4CE-ECF3-4EE2-A6E5-26B6786984C9}"/>
              </a:ext>
            </a:extLst>
          </p:cNvPr>
          <p:cNvCxnSpPr>
            <a:cxnSpLocks/>
          </p:cNvCxnSpPr>
          <p:nvPr/>
        </p:nvCxnSpPr>
        <p:spPr>
          <a:xfrm>
            <a:off x="2265706" y="4203182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837452A-BFB9-4FC0-82B3-6AE5048D003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64" y="4575832"/>
            <a:ext cx="418742" cy="17828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18599F8-F8DF-4E3E-98A3-563CF78301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1" y="2075822"/>
            <a:ext cx="2030625" cy="28617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965D97-5123-47F1-8C5F-0EF0CDA4D210}"/>
              </a:ext>
            </a:extLst>
          </p:cNvPr>
          <p:cNvSpPr/>
          <p:nvPr/>
        </p:nvSpPr>
        <p:spPr>
          <a:xfrm>
            <a:off x="3581400" y="3211946"/>
            <a:ext cx="1447800" cy="990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CADD99-F8B5-4E22-97BE-4B156038B07E}"/>
              </a:ext>
            </a:extLst>
          </p:cNvPr>
          <p:cNvCxnSpPr>
            <a:cxnSpLocks/>
          </p:cNvCxnSpPr>
          <p:nvPr/>
        </p:nvCxnSpPr>
        <p:spPr>
          <a:xfrm>
            <a:off x="4308000" y="4200923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C33A564-E381-4F61-9C58-DE1F87B730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56" y="4630064"/>
            <a:ext cx="395885" cy="1755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5909EE7-BE76-4D8D-8BD7-F5BA81C7329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5478862"/>
            <a:ext cx="5238856" cy="691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7AE3E8-2D6E-4FD3-85B9-595168F3F5C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1" y="3585232"/>
            <a:ext cx="449828" cy="17828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D50333-9E13-490F-BFBB-8DA553C6C196}"/>
              </a:ext>
            </a:extLst>
          </p:cNvPr>
          <p:cNvCxnSpPr>
            <a:cxnSpLocks/>
          </p:cNvCxnSpPr>
          <p:nvPr/>
        </p:nvCxnSpPr>
        <p:spPr>
          <a:xfrm flipV="1">
            <a:off x="7010400" y="3211946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4B41FD-B48E-4577-954F-6DA81FDB37E9}"/>
              </a:ext>
            </a:extLst>
          </p:cNvPr>
          <p:cNvCxnSpPr>
            <a:cxnSpLocks/>
          </p:cNvCxnSpPr>
          <p:nvPr/>
        </p:nvCxnSpPr>
        <p:spPr>
          <a:xfrm flipV="1">
            <a:off x="8077200" y="3212582"/>
            <a:ext cx="0" cy="7498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9F450C0-5E03-4B9E-BBB1-381E7057C9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58" y="3585232"/>
            <a:ext cx="418742" cy="17828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EFA732-C738-4DAF-8C66-4DEE1A521F7D}"/>
              </a:ext>
            </a:extLst>
          </p:cNvPr>
          <p:cNvCxnSpPr/>
          <p:nvPr/>
        </p:nvCxnSpPr>
        <p:spPr>
          <a:xfrm>
            <a:off x="6096000" y="3928964"/>
            <a:ext cx="2819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90035FE-EA35-4ED3-A557-C491EC17059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19400"/>
            <a:ext cx="178286" cy="230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D4F43A-DF69-4625-AF00-2DC3196B39FB}"/>
              </a:ext>
            </a:extLst>
          </p:cNvPr>
          <p:cNvSpPr/>
          <p:nvPr/>
        </p:nvSpPr>
        <p:spPr>
          <a:xfrm>
            <a:off x="9296400" y="34741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390375-8678-4DC0-AB64-43F87478A63E}"/>
              </a:ext>
            </a:extLst>
          </p:cNvPr>
          <p:cNvCxnSpPr>
            <a:cxnSpLocks/>
          </p:cNvCxnSpPr>
          <p:nvPr/>
        </p:nvCxnSpPr>
        <p:spPr>
          <a:xfrm flipV="1">
            <a:off x="10287000" y="3957577"/>
            <a:ext cx="1447800" cy="4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2846500-0603-4C6E-92B8-D365628EF4F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27" y="4552154"/>
            <a:ext cx="1984914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2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6D7E42-AC55-4BFF-B1F1-7EB19E70A3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09802"/>
            <a:ext cx="5238856" cy="691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BEA2D-7C77-468A-A057-6F79A9ADA5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15872"/>
            <a:ext cx="4967313" cy="618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C1535-75C2-47DF-A88C-CD102D59E20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4949716"/>
            <a:ext cx="2360685" cy="5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C810D-85AF-4A0C-9DD4-5293BCB021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1749028" cy="231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98946C-73CE-43C4-AAC8-F4A6BA6639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3255097"/>
            <a:ext cx="2369827" cy="2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9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RF Bode Diagram </a:t>
            </a:r>
            <a:br>
              <a:rPr lang="en-US" dirty="0"/>
            </a:br>
            <a:r>
              <a:rPr lang="en-US" dirty="0"/>
              <a:t>Example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905001"/>
            <a:ext cx="3657600" cy="4108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91867-CE49-4E35-A08B-FE8E488D3B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7" y="6036211"/>
            <a:ext cx="2112640" cy="213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BBA8C-E624-41F9-94F1-50FC0ED5E5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83" r="6678"/>
          <a:stretch/>
        </p:blipFill>
        <p:spPr>
          <a:xfrm>
            <a:off x="1600200" y="1828752"/>
            <a:ext cx="5486400" cy="43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43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058401" cy="247224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In time domain, we have looked at only </a:t>
                </a:r>
                <a:r>
                  <a:rPr lang="en-US" u="sng" dirty="0"/>
                  <a:t>step</a:t>
                </a:r>
                <a:r>
                  <a:rPr lang="en-US" dirty="0"/>
                  <a:t> input</a:t>
                </a:r>
              </a:p>
              <a:p>
                <a:pPr lvl="1" algn="just"/>
                <a:r>
                  <a:rPr lang="en-US" dirty="0"/>
                  <a:t>In this section, we look at </a:t>
                </a:r>
                <a:r>
                  <a:rPr lang="en-US" i="1" dirty="0"/>
                  <a:t>harmonic </a:t>
                </a:r>
                <a:r>
                  <a:rPr lang="en-US" dirty="0"/>
                  <a:t>inputs with </a:t>
                </a:r>
                <a:r>
                  <a:rPr lang="en-US" i="1" dirty="0"/>
                  <a:t>constant</a:t>
                </a:r>
                <a:r>
                  <a:rPr lang="en-US" dirty="0"/>
                  <a:t> angular frequency </a:t>
                </a:r>
              </a:p>
              <a:p>
                <a:pPr algn="just"/>
                <a:r>
                  <a:rPr lang="en-US" dirty="0"/>
                  <a:t>At </a:t>
                </a:r>
                <a:r>
                  <a:rPr lang="en-US" dirty="0">
                    <a:solidFill>
                      <a:srgbClr val="00B050"/>
                    </a:solidFill>
                  </a:rPr>
                  <a:t>steady state</a:t>
                </a:r>
                <a:r>
                  <a:rPr lang="en-US" dirty="0"/>
                  <a:t>, output can be </a:t>
                </a:r>
                <a:r>
                  <a:rPr lang="en-US" dirty="0">
                    <a:solidFill>
                      <a:srgbClr val="00B050"/>
                    </a:solidFill>
                  </a:rPr>
                  <a:t>attenuated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) or </a:t>
                </a:r>
                <a:r>
                  <a:rPr lang="en-US" dirty="0">
                    <a:solidFill>
                      <a:srgbClr val="00B050"/>
                    </a:solidFill>
                  </a:rPr>
                  <a:t>amplified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) and have </a:t>
                </a:r>
                <a:r>
                  <a:rPr lang="en-US" dirty="0">
                    <a:solidFill>
                      <a:srgbClr val="00B050"/>
                    </a:solidFill>
                  </a:rPr>
                  <a:t>phase shift </a:t>
                </a:r>
                <a:r>
                  <a:rPr lang="en-US" i="1" dirty="0"/>
                  <a:t>(right or left)</a:t>
                </a:r>
                <a:r>
                  <a:rPr lang="en-US" dirty="0"/>
                  <a:t>, but will have same frequency as input function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are dependent on input frequency </a:t>
                </a:r>
              </a:p>
              <a:p>
                <a:pPr algn="just"/>
                <a:r>
                  <a:rPr lang="en-US" dirty="0"/>
                  <a:t>We will not calculate </a:t>
                </a:r>
                <a:r>
                  <a:rPr lang="en-US" dirty="0">
                    <a:solidFill>
                      <a:srgbClr val="00B050"/>
                    </a:solidFill>
                  </a:rPr>
                  <a:t>transient</a:t>
                </a:r>
                <a:r>
                  <a:rPr lang="en-US" dirty="0"/>
                  <a:t> behavior in this course</a:t>
                </a: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058401" cy="2472248"/>
              </a:xfrm>
              <a:blipFill>
                <a:blip r:embed="rId7"/>
                <a:stretch>
                  <a:fillRect l="-1212" t="-2716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402206" y="4705718"/>
            <a:ext cx="4684395" cy="1066800"/>
            <a:chOff x="2133600" y="4038600"/>
            <a:chExt cx="4684395" cy="1066800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4184264"/>
              <a:ext cx="965835" cy="255270"/>
            </a:xfrm>
            <a:prstGeom prst="rect">
              <a:avLst/>
            </a:prstGeom>
          </p:spPr>
        </p:pic>
        <p:sp>
          <p:nvSpPr>
            <p:cNvPr id="6" name="Flowchart: Process 5"/>
            <p:cNvSpPr/>
            <p:nvPr/>
          </p:nvSpPr>
          <p:spPr>
            <a:xfrm>
              <a:off x="3505200" y="4038600"/>
              <a:ext cx="1676400" cy="1066800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G</a:t>
              </a:r>
              <a:r>
                <a:rPr lang="en-US" dirty="0">
                  <a:solidFill>
                    <a:schemeClr val="tx1"/>
                  </a:solidFill>
                </a:rPr>
                <a:t>(s)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(Linear)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286000" y="4572000"/>
              <a:ext cx="1219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181600" y="4572000"/>
              <a:ext cx="1219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815" y="4184264"/>
              <a:ext cx="1440180" cy="25527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509136"/>
            <a:ext cx="1184910" cy="5200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401421"/>
            <a:ext cx="967740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9E4A7-1CFA-4596-A920-A262F9838D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2474054" cy="552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D13CA7-F142-4C49-95AF-429ADEFFA9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03092"/>
            <a:ext cx="1732570" cy="253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705876-66DD-4893-AA4C-170DFAA1A1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72" y="3773613"/>
            <a:ext cx="5238856" cy="6911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18C2B7-659F-46C1-9240-F6E92A69C35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82076"/>
            <a:ext cx="2612113" cy="526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1D1E44-CF07-479B-ABB9-331AE03AB4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825967"/>
            <a:ext cx="1688685" cy="253257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991791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9E4A7-1CFA-4596-A920-A262F9838D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2474054" cy="552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D13CA7-F142-4C49-95AF-429ADEFFA9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03092"/>
            <a:ext cx="1732570" cy="253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705876-66DD-4893-AA4C-170DFAA1A1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72" y="3773613"/>
            <a:ext cx="5238856" cy="69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7B2FC2-692A-4D5D-9E93-C58D53C9FC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82075"/>
            <a:ext cx="3814399" cy="526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5CF3B-E545-4B05-BC09-B02B04B664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825967"/>
            <a:ext cx="1506742" cy="253257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200658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BD98-C5F9-4874-9E90-2AFCC02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F78F7-C8D3-43AE-A4FB-A056EA1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JM Mahoney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81C4-E705-4992-A43C-86BEC23B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357: Lecture 14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FC229-B916-40EA-A2B5-431769A3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8DC59-BA61-41A9-83C0-2AEBEE456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2133602"/>
            <a:ext cx="6927534" cy="2861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568A8-6BBF-435D-B419-D540516EEF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142829"/>
            <a:ext cx="3076568" cy="3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79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Simulink Model</a:t>
            </a:r>
            <a:br>
              <a:rPr lang="en-US" dirty="0"/>
            </a:br>
            <a:r>
              <a:rPr lang="en-US" dirty="0"/>
              <a:t>Example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3158703"/>
            <a:ext cx="10058400" cy="13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8567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905001"/>
            <a:ext cx="2857500" cy="3209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Simulation </a:t>
            </a:r>
            <a:br>
              <a:rPr lang="en-US" dirty="0"/>
            </a:br>
            <a:r>
              <a:rPr lang="en-US" dirty="0"/>
              <a:t>Example 3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4343401"/>
            <a:ext cx="7554310" cy="1338645"/>
            <a:chOff x="533400" y="4343400"/>
            <a:chExt cx="7554310" cy="1338645"/>
          </a:xfrm>
        </p:grpSpPr>
        <p:sp>
          <p:nvSpPr>
            <p:cNvPr id="6" name="Rectangle 5"/>
            <p:cNvSpPr/>
            <p:nvPr/>
          </p:nvSpPr>
          <p:spPr>
            <a:xfrm>
              <a:off x="533400" y="4343400"/>
              <a:ext cx="2438400" cy="1295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83763" y="5312713"/>
              <a:ext cx="2003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Transient response 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71800" y="4572000"/>
              <a:ext cx="3048000" cy="914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47" y="1905000"/>
            <a:ext cx="5284353" cy="4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4</a:t>
            </a:r>
            <a:br>
              <a:rPr lang="en-US" dirty="0"/>
            </a:br>
            <a:r>
              <a:rPr lang="en-US" dirty="0"/>
              <a:t>Seismograph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5532121" cy="4023360"/>
              </a:xfrm>
            </p:spPr>
            <p:txBody>
              <a:bodyPr>
                <a:noAutofit/>
              </a:bodyPr>
              <a:lstStyle/>
              <a:p>
                <a:pPr marL="114300" indent="0" algn="just">
                  <a:buNone/>
                </a:pPr>
                <a:r>
                  <a:rPr lang="en-US" sz="1700" dirty="0"/>
                  <a:t>The displacement of mass </a:t>
                </a:r>
                <a:r>
                  <a:rPr lang="en-US" sz="1700" i="1" dirty="0"/>
                  <a:t>m</a:t>
                </a:r>
                <a:r>
                  <a:rPr lang="en-US" sz="1700" dirty="0"/>
                  <a:t> relative to inertial space is denoted by </a:t>
                </a:r>
                <a:r>
                  <a:rPr lang="en-US" sz="1700" i="1" dirty="0"/>
                  <a:t>x</a:t>
                </a:r>
                <a:r>
                  <a:rPr lang="en-US" sz="1700" dirty="0"/>
                  <a:t>, the displacement of the case relative to inertial space by </a:t>
                </a:r>
                <a:r>
                  <a:rPr lang="en-US" sz="1700" i="1" dirty="0"/>
                  <a:t>y</a:t>
                </a:r>
                <a:r>
                  <a:rPr lang="en-US" sz="1700" dirty="0"/>
                  <a:t>. The displacement </a:t>
                </a:r>
                <a:r>
                  <a:rPr lang="en-US" sz="1700" i="1" dirty="0"/>
                  <a:t>y</a:t>
                </a:r>
                <a:r>
                  <a:rPr lang="en-US" sz="1700" dirty="0"/>
                  <a:t> is the input to system and, in the case of earthquakes, is approximately sinusoidal, or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/>
                      </a:rPr>
                      <m:t>𝑦</m:t>
                    </m:r>
                    <m:r>
                      <a:rPr lang="en-US" sz="1700" i="1" dirty="0">
                        <a:latin typeface="Cambria Math"/>
                      </a:rPr>
                      <m:t>(</m:t>
                    </m:r>
                    <m:r>
                      <a:rPr lang="en-US" sz="1700" i="1" dirty="0">
                        <a:latin typeface="Cambria Math"/>
                      </a:rPr>
                      <m:t>𝑡</m:t>
                    </m:r>
                    <m:r>
                      <a:rPr lang="en-US" sz="1700" i="1" dirty="0">
                        <a:latin typeface="Cambria Math"/>
                      </a:rPr>
                      <m:t>) = </m:t>
                    </m:r>
                    <m:r>
                      <a:rPr lang="en-US" sz="1700" i="1" dirty="0" err="1">
                        <a:latin typeface="Cambria Math"/>
                      </a:rPr>
                      <m:t>𝑌𝑠𝑖𝑛</m:t>
                    </m:r>
                    <m:r>
                      <a:rPr lang="el-GR" sz="1700" i="1" dirty="0">
                        <a:latin typeface="Cambria Math"/>
                      </a:rPr>
                      <m:t>𝜔</m:t>
                    </m:r>
                    <m:r>
                      <a:rPr lang="en-US" sz="1700" i="1" dirty="0">
                        <a:latin typeface="Cambria Math"/>
                      </a:rPr>
                      <m:t>𝑡</m:t>
                    </m:r>
                  </m:oMath>
                </a14:m>
                <a:r>
                  <a:rPr lang="en-US" sz="1700" dirty="0"/>
                  <a:t>. An earthquake has a frequency typically in the range of 1-10Hz. In the seismograph, we measure </a:t>
                </a:r>
                <a:r>
                  <a:rPr lang="en-US" sz="1700" i="1" dirty="0"/>
                  <a:t>relative</a:t>
                </a:r>
                <a:r>
                  <a:rPr lang="en-US" sz="1700" dirty="0"/>
                  <a:t> displacement between </a:t>
                </a:r>
                <a:r>
                  <a:rPr lang="en-US" sz="1700" i="1" dirty="0"/>
                  <a:t>x</a:t>
                </a:r>
                <a:r>
                  <a:rPr lang="en-US" sz="1700" dirty="0"/>
                  <a:t> and </a:t>
                </a:r>
                <a:r>
                  <a:rPr lang="en-US" sz="1700" i="1" dirty="0"/>
                  <a:t>y. </a:t>
                </a:r>
                <a:r>
                  <a:rPr lang="en-US" sz="1700" dirty="0"/>
                  <a:t>Choose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700" dirty="0"/>
                  <a:t> such that the seismograph can measure </a:t>
                </a:r>
                <a:r>
                  <a:rPr lang="en-US" sz="1700" i="1" dirty="0"/>
                  <a:t>Y </a:t>
                </a:r>
                <a:r>
                  <a:rPr lang="en-US" sz="1700" dirty="0"/>
                  <a:t>accurately (at steady state).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5532121" cy="4023360"/>
              </a:xfrm>
              <a:blipFill>
                <a:blip r:embed="rId2"/>
                <a:stretch>
                  <a:fillRect l="-220" t="-1212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1906414"/>
            <a:ext cx="3732455" cy="25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100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4</a:t>
            </a:r>
            <a:br>
              <a:rPr lang="en-US" dirty="0"/>
            </a:br>
            <a:r>
              <a:rPr lang="en-US" dirty="0"/>
              <a:t>RF Bode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48" y="3867150"/>
            <a:ext cx="861060" cy="228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960" y="1828800"/>
            <a:ext cx="5120640" cy="442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943447"/>
            <a:ext cx="2590800" cy="17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30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4</a:t>
            </a:r>
            <a:br>
              <a:rPr lang="en-US" dirty="0"/>
            </a:br>
            <a:r>
              <a:rPr lang="en-US" dirty="0"/>
              <a:t>RF Bode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019800"/>
            <a:ext cx="98679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93" y="6019800"/>
            <a:ext cx="986790" cy="228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54469" y="1846264"/>
            <a:ext cx="492751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3895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6675121" cy="402336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dirty="0"/>
                  <a:t>A machine of mass m mounted on a vibration isolator in which spring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baseline="-25000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dirty="0"/>
                  <a:t> is the load-carrying spring and viscous damper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baseline="-25000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in series with spring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𝑘</m:t>
                    </m:r>
                    <m:r>
                      <a:rPr lang="en-US" i="1" baseline="-25000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114300" indent="0" algn="just">
                  <a:buNone/>
                </a:pPr>
                <a:r>
                  <a:rPr lang="en-US" dirty="0"/>
                  <a:t>Determine the force transmissibility when the machine is subjected to a sinusoidal excitation force </a:t>
                </a:r>
              </a:p>
              <a:p>
                <a:pPr marL="114300" indent="0" algn="just">
                  <a:buNone/>
                </a:pPr>
                <a:endParaRPr lang="en-US" i="1" dirty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/>
                        </a:rPr>
                        <m:t>=</m:t>
                      </m:r>
                      <m:r>
                        <a:rPr lang="en-US" i="1" dirty="0" err="1" smtClean="0">
                          <a:latin typeface="Cambria Math"/>
                        </a:rPr>
                        <m:t>𝑃𝑠𝑖𝑛</m:t>
                      </m:r>
                      <m:r>
                        <a:rPr lang="en-US" i="1" dirty="0" smtClean="0">
                          <a:latin typeface="Cambria Math"/>
                        </a:rPr>
                        <m:t>(</m:t>
                      </m:r>
                      <m:r>
                        <a:rPr lang="el-GR" i="1" dirty="0" smtClean="0">
                          <a:latin typeface="Cambria Math"/>
                        </a:rPr>
                        <m:t>𝜔</m:t>
                      </m:r>
                      <m:r>
                        <a:rPr lang="en-US" i="1" dirty="0" smtClean="0">
                          <a:latin typeface="Cambria Math"/>
                        </a:rPr>
                        <m:t>𝑡</m:t>
                      </m:r>
                      <m:r>
                        <a:rPr lang="en-US" i="1" dirty="0" smtClean="0">
                          <a:latin typeface="Cambria Math"/>
                        </a:rPr>
                        <m:t>). </m:t>
                      </m:r>
                    </m:oMath>
                  </m:oMathPara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Let </a:t>
                </a: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20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3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345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600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40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6675121" cy="4023360"/>
              </a:xfrm>
              <a:blipFill>
                <a:blip r:embed="rId2"/>
                <a:stretch>
                  <a:fillRect l="-548" t="-1667" r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138" y="1881981"/>
            <a:ext cx="22800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3720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929" y="1846263"/>
            <a:ext cx="5458467" cy="40227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303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058401" cy="4023360"/>
              </a:xfrm>
            </p:spPr>
            <p:txBody>
              <a:bodyPr/>
              <a:lstStyle/>
              <a:p>
                <a:pPr algn="just"/>
                <a:r>
                  <a:rPr lang="en-US" dirty="0"/>
                  <a:t>If we do not know TF, can run experiment and sweep though input frequencies and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/>
                  <a:t> at each </a:t>
                </a:r>
              </a:p>
              <a:p>
                <a:pPr algn="just"/>
                <a:r>
                  <a:rPr lang="en-US" dirty="0"/>
                  <a:t>If we know TF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058401" cy="4023360"/>
              </a:xfrm>
              <a:blipFill>
                <a:blip r:embed="rId5"/>
                <a:stretch>
                  <a:fillRect l="-1212" t="-1667" r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57" y="3657600"/>
            <a:ext cx="2341245" cy="520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52" y="4639421"/>
            <a:ext cx="1659255" cy="2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5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336" y="1846263"/>
            <a:ext cx="4991653" cy="40227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0566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Multi-DOF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May have </a:t>
            </a:r>
            <a:r>
              <a:rPr lang="en-US" i="1" dirty="0"/>
              <a:t>multiple</a:t>
            </a:r>
            <a:r>
              <a:rPr lang="en-US" dirty="0"/>
              <a:t> natural frequencies (if 4</a:t>
            </a:r>
            <a:r>
              <a:rPr lang="en-US" baseline="30000" dirty="0"/>
              <a:t>th</a:t>
            </a:r>
            <a:r>
              <a:rPr lang="en-US" dirty="0"/>
              <a:t>-order or higher)</a:t>
            </a:r>
          </a:p>
          <a:p>
            <a:pPr algn="just"/>
            <a:r>
              <a:rPr lang="en-US" dirty="0"/>
              <a:t>Natural frequencies found by taking magnitudes of eigenvalues of A or poles of TF</a:t>
            </a:r>
          </a:p>
          <a:p>
            <a:pPr algn="just"/>
            <a:r>
              <a:rPr lang="en-US" dirty="0"/>
              <a:t>Peaks on Bode diagram(s) </a:t>
            </a:r>
            <a:r>
              <a:rPr lang="en-US" i="1" dirty="0"/>
              <a:t>may</a:t>
            </a:r>
            <a:r>
              <a:rPr lang="en-US" dirty="0"/>
              <a:t> be near natural frequencies </a:t>
            </a:r>
          </a:p>
          <a:p>
            <a:pPr algn="just"/>
            <a:r>
              <a:rPr lang="en-US" dirty="0"/>
              <a:t>May be easier to start in SS and convert to TF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55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6598921" cy="402336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i="1" dirty="0"/>
                  <a:t>k</a:t>
                </a:r>
                <a:r>
                  <a:rPr lang="en-US" baseline="-25000" dirty="0"/>
                  <a:t>1</a:t>
                </a:r>
                <a:r>
                  <a:rPr lang="en-US" dirty="0"/>
                  <a:t> = 20 N/m; </a:t>
                </a:r>
                <a:r>
                  <a:rPr lang="en-US" i="1" dirty="0"/>
                  <a:t>k</a:t>
                </a:r>
                <a:r>
                  <a:rPr lang="en-US" baseline="-25000" dirty="0"/>
                  <a:t>2</a:t>
                </a:r>
                <a:r>
                  <a:rPr lang="en-US" dirty="0"/>
                  <a:t> = 30 N/m; </a:t>
                </a:r>
              </a:p>
              <a:p>
                <a:pPr marL="114300" indent="0">
                  <a:buNone/>
                </a:pPr>
                <a:r>
                  <a:rPr lang="en-US" i="1" dirty="0"/>
                  <a:t>b</a:t>
                </a:r>
                <a:r>
                  <a:rPr lang="en-US" baseline="-25000" dirty="0"/>
                  <a:t>1</a:t>
                </a:r>
                <a:r>
                  <a:rPr lang="en-US" dirty="0"/>
                  <a:t> = 5 N-s/m</a:t>
                </a:r>
              </a:p>
              <a:p>
                <a:pPr marL="114300" indent="0">
                  <a:buNone/>
                </a:pPr>
                <a:r>
                  <a:rPr lang="en-US" i="1" dirty="0"/>
                  <a:t>m</a:t>
                </a:r>
                <a:r>
                  <a:rPr lang="en-US" baseline="-25000" dirty="0"/>
                  <a:t>1</a:t>
                </a:r>
                <a:r>
                  <a:rPr lang="en-US" dirty="0"/>
                  <a:t> = 10 kg; </a:t>
                </a:r>
                <a:r>
                  <a:rPr lang="en-US" i="1" dirty="0"/>
                  <a:t>m</a:t>
                </a:r>
                <a:r>
                  <a:rPr lang="en-US" baseline="-25000" dirty="0"/>
                  <a:t>2 </a:t>
                </a:r>
                <a:r>
                  <a:rPr lang="en-US" dirty="0"/>
                  <a:t>= 15 kg</a:t>
                </a:r>
              </a:p>
              <a:p>
                <a:endParaRPr lang="en-US" dirty="0"/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Is system stable or unstable?</a:t>
                </a:r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Find natural frequencies of system </a:t>
                </a:r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n-US" b="1" dirty="0"/>
                  <a:t>exact</a:t>
                </a:r>
                <a:r>
                  <a:rPr lang="en-US" dirty="0"/>
                  <a:t> steady-state response of positions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)=2000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6598921" cy="4023360"/>
              </a:xfrm>
              <a:blipFill>
                <a:blip r:embed="rId2"/>
                <a:stretch>
                  <a:fillRect l="-646" t="-1667" r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981201"/>
            <a:ext cx="2362200" cy="40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770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5D5834-2BD5-4150-9303-3C61C05E5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763340"/>
            <a:ext cx="5882514" cy="1250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C9C10-1A09-4D07-8C1B-EB4A065AD5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259400"/>
            <a:ext cx="4597333" cy="6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2B20F-B70D-4ABF-BD02-8E1DC95DFC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269909"/>
            <a:ext cx="1127619" cy="1214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E6479-7D5F-4130-B137-7397A7F1CD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2724766"/>
            <a:ext cx="1046857" cy="304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89D1E0-D1F3-4292-8541-C0D5AFC43E1B}"/>
              </a:ext>
            </a:extLst>
          </p:cNvPr>
          <p:cNvSpPr txBox="1"/>
          <p:nvPr/>
        </p:nvSpPr>
        <p:spPr>
          <a:xfrm>
            <a:off x="6527504" y="33400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D998D-5C47-4D44-82E8-6C98045712C0}"/>
              </a:ext>
            </a:extLst>
          </p:cNvPr>
          <p:cNvSpPr txBox="1"/>
          <p:nvPr/>
        </p:nvSpPr>
        <p:spPr>
          <a:xfrm>
            <a:off x="9450998" y="339400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A99BCF-823C-445D-AF8A-1914A8CE1364}"/>
              </a:ext>
            </a:extLst>
          </p:cNvPr>
          <p:cNvSpPr txBox="1"/>
          <p:nvPr/>
        </p:nvSpPr>
        <p:spPr>
          <a:xfrm>
            <a:off x="6527504" y="5867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08596-66D0-443D-92EA-C80D802F8EF7}"/>
              </a:ext>
            </a:extLst>
          </p:cNvPr>
          <p:cNvSpPr txBox="1"/>
          <p:nvPr/>
        </p:nvSpPr>
        <p:spPr>
          <a:xfrm>
            <a:off x="8298380" y="58674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E31BB5-4FB8-4566-ABBD-230CA48B26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317" y="2061177"/>
            <a:ext cx="2362200" cy="40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72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E607F8D-70FB-4E64-8ACA-2F5066F0B1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93" y="4081381"/>
            <a:ext cx="8903615" cy="6186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BFA18E-0833-4D37-95F1-FDBD7CBA15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73" y="5131381"/>
            <a:ext cx="8918854" cy="5836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82242A-026E-4A89-AAA4-C33BA86DAE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03" y="2476581"/>
            <a:ext cx="2855595" cy="600075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926296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0F5D6-0F06-46E1-BA07-9FDE04B0D0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15" y="4267200"/>
            <a:ext cx="4772570" cy="57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960204-CE2B-4AF7-AD73-6C2F2DF82A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97" y="5484838"/>
            <a:ext cx="4787806" cy="5379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607F8D-70FB-4E64-8ACA-2F5066F0B1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93" y="2069666"/>
            <a:ext cx="8903615" cy="6186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BFA18E-0833-4D37-95F1-FDBD7CBA157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73" y="3119666"/>
            <a:ext cx="8918854" cy="5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4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193" y="1846263"/>
            <a:ext cx="50019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5904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860" y="1846263"/>
            <a:ext cx="5352606" cy="40227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4770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4791133"/>
            <a:ext cx="2931795" cy="255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5257800"/>
            <a:ext cx="2941320" cy="255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2209801"/>
            <a:ext cx="1381125" cy="215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215640"/>
            <a:ext cx="1960245" cy="3009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2667000"/>
            <a:ext cx="2419350" cy="278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61410"/>
            <a:ext cx="2425065" cy="3009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</p:spTree>
    <p:extLst>
      <p:ext uri="{BB962C8B-B14F-4D97-AF65-F5344CB8AC3E}">
        <p14:creationId xmlns:p14="http://schemas.microsoft.com/office/powerpoint/2010/main" val="700334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20036"/>
            <a:ext cx="10058400" cy="30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018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1"/>
            <a:ext cx="1552575" cy="53530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61366"/>
            <a:ext cx="5391238" cy="56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10" y="3847759"/>
            <a:ext cx="9496381" cy="760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2" y="5029201"/>
            <a:ext cx="5691429" cy="75885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</p:spTree>
    <p:extLst>
      <p:ext uri="{BB962C8B-B14F-4D97-AF65-F5344CB8AC3E}">
        <p14:creationId xmlns:p14="http://schemas.microsoft.com/office/powerpoint/2010/main" val="4125618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AC3365-3D12-4576-BBA1-588902DD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9" t="6799" r="7850"/>
          <a:stretch/>
        </p:blipFill>
        <p:spPr>
          <a:xfrm>
            <a:off x="2022070" y="1955625"/>
            <a:ext cx="8147860" cy="4343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38401" y="3116041"/>
            <a:ext cx="9190609" cy="2827559"/>
            <a:chOff x="914400" y="3116041"/>
            <a:chExt cx="7770130" cy="2827559"/>
          </a:xfrm>
        </p:grpSpPr>
        <p:sp>
          <p:nvSpPr>
            <p:cNvPr id="3" name="Rectangle 2"/>
            <p:cNvSpPr/>
            <p:nvPr/>
          </p:nvSpPr>
          <p:spPr>
            <a:xfrm>
              <a:off x="914400" y="3352800"/>
              <a:ext cx="44958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80583" y="3116041"/>
              <a:ext cx="2003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Transient response 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410200" y="3276600"/>
              <a:ext cx="1295401" cy="381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52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 DOF Systems</a:t>
            </a:r>
            <a:br>
              <a:rPr lang="en-US" dirty="0"/>
            </a:br>
            <a:r>
              <a:rPr lang="en-US" dirty="0"/>
              <a:t>Example 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087A5FF-1DA2-4709-AF16-17A3B4E3D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66" t="5249" r="6638"/>
          <a:stretch/>
        </p:blipFill>
        <p:spPr>
          <a:xfrm>
            <a:off x="2949536" y="1846263"/>
            <a:ext cx="635325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0091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&amp; Filters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C295FE-A96B-4521-99D7-37E2A4293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3755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Convert measurement of one type into voltage reading </a:t>
            </a:r>
          </a:p>
          <a:p>
            <a:pPr lvl="1" algn="just"/>
            <a:r>
              <a:rPr lang="en-US" dirty="0"/>
              <a:t>E.g., thermocouple measure temperature, accelerometer measures acceleration, ultrasonic sensor measures position </a:t>
            </a:r>
          </a:p>
          <a:p>
            <a:pPr algn="just"/>
            <a:r>
              <a:rPr lang="en-US" dirty="0"/>
              <a:t>Sensors themselves are TFs</a:t>
            </a:r>
          </a:p>
          <a:p>
            <a:pPr lvl="1" algn="just"/>
            <a:r>
              <a:rPr lang="en-US" dirty="0"/>
              <a:t>Convert input into voltage output</a:t>
            </a:r>
          </a:p>
          <a:p>
            <a:pPr lvl="1" algn="just"/>
            <a:r>
              <a:rPr lang="en-US" dirty="0"/>
              <a:t>May be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or other order</a:t>
            </a:r>
          </a:p>
          <a:p>
            <a:pPr lvl="1" algn="just"/>
            <a:r>
              <a:rPr lang="en-US" dirty="0"/>
              <a:t>Can introduce lag and amplification</a:t>
            </a:r>
          </a:p>
          <a:p>
            <a:pPr lvl="2" algn="just"/>
            <a:r>
              <a:rPr lang="en-US" dirty="0"/>
              <a:t>Takes time for thermocouple to absorb/dissipate heat</a:t>
            </a:r>
          </a:p>
          <a:p>
            <a:pPr lvl="2" algn="just"/>
            <a:r>
              <a:rPr lang="en-US" dirty="0"/>
              <a:t>Accelerometer has to physically vibrate and overcome inertia </a:t>
            </a:r>
          </a:p>
          <a:p>
            <a:pPr algn="just"/>
            <a:r>
              <a:rPr lang="en-US" dirty="0"/>
              <a:t>Sensors in system give you </a:t>
            </a:r>
            <a:r>
              <a:rPr lang="en-US" dirty="0">
                <a:solidFill>
                  <a:schemeClr val="accent2"/>
                </a:solidFill>
              </a:rPr>
              <a:t>observables</a:t>
            </a:r>
            <a:r>
              <a:rPr lang="en-US" dirty="0"/>
              <a:t> as discussed in SS modeling </a:t>
            </a:r>
          </a:p>
          <a:p>
            <a:pPr lvl="2" algn="just"/>
            <a:r>
              <a:rPr lang="en-US" dirty="0"/>
              <a:t>These are quantities we can directly measure in real-time to control system (C matrix)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54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Range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Ideal sensor</a:t>
            </a:r>
          </a:p>
          <a:p>
            <a:pPr lvl="1" algn="just"/>
            <a:r>
              <a:rPr lang="en-US" dirty="0"/>
              <a:t>Sensitive to measured property only</a:t>
            </a:r>
          </a:p>
          <a:p>
            <a:pPr lvl="1" algn="just"/>
            <a:r>
              <a:rPr lang="en-US" dirty="0"/>
              <a:t>Does not influence measured property</a:t>
            </a:r>
          </a:p>
          <a:p>
            <a:pPr algn="just"/>
            <a:r>
              <a:rPr lang="en-US" dirty="0"/>
              <a:t>Calibration</a:t>
            </a:r>
          </a:p>
          <a:p>
            <a:pPr lvl="1" algn="just"/>
            <a:r>
              <a:rPr lang="en-US" dirty="0"/>
              <a:t>Need to know how voltage reading corresponds to value of measured quantity</a:t>
            </a:r>
          </a:p>
          <a:p>
            <a:pPr lvl="1" algn="just"/>
            <a:r>
              <a:rPr lang="en-US" dirty="0"/>
              <a:t>Take several measurements at </a:t>
            </a:r>
            <a:r>
              <a:rPr lang="en-US" i="1" dirty="0"/>
              <a:t>known</a:t>
            </a:r>
            <a:r>
              <a:rPr lang="en-US" dirty="0"/>
              <a:t> quantities to develop linear relation </a:t>
            </a:r>
          </a:p>
          <a:p>
            <a:pPr algn="just"/>
            <a:r>
              <a:rPr lang="en-US" dirty="0"/>
              <a:t>Sensors can have </a:t>
            </a:r>
            <a:r>
              <a:rPr lang="en-US" dirty="0">
                <a:solidFill>
                  <a:srgbClr val="00B050"/>
                </a:solidFill>
              </a:rPr>
              <a:t>dynamic error </a:t>
            </a:r>
            <a:r>
              <a:rPr lang="en-US" dirty="0"/>
              <a:t>due to rapid changes in measured property</a:t>
            </a:r>
          </a:p>
          <a:p>
            <a:pPr lvl="1" algn="just"/>
            <a:r>
              <a:rPr lang="en-US" dirty="0"/>
              <a:t>Frequency range where magnitude and phase constant on Bode plot minimizes this error</a:t>
            </a:r>
          </a:p>
          <a:p>
            <a:pPr lvl="1" algn="just"/>
            <a:r>
              <a:rPr lang="en-US" dirty="0"/>
              <a:t>Operate sensor in this range for known and constant amplification and phase difference with respect to actual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81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 Range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5455921" cy="402336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dirty="0"/>
                  <a:t>For this sensor (e.g. input is force, output is voltage) sensing range is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/>
                      </a:rPr>
                      <m:t>𝜔</m:t>
                    </m:r>
                    <m:r>
                      <a:rPr lang="el-GR" i="1" dirty="0" smtClean="0">
                        <a:latin typeface="Cambria Math"/>
                        <a:ea typeface="Cambria Math"/>
                      </a:rPr>
                      <m:t>≪</m:t>
                    </m:r>
                    <m:r>
                      <a:rPr lang="en-US" i="1" dirty="0" smtClean="0">
                        <a:latin typeface="Cambria Math"/>
                      </a:rPr>
                      <m:t>0.1 </m:t>
                    </m:r>
                  </m:oMath>
                </a14:m>
                <a:r>
                  <a:rPr lang="en-US" dirty="0"/>
                  <a:t>rad/sec. Below this frequency our output magnitude constant (about 8% of the input) and in phase. This sensor is good for </a:t>
                </a:r>
                <a:r>
                  <a:rPr lang="en-US" i="1" dirty="0"/>
                  <a:t>low frequency </a:t>
                </a:r>
                <a:r>
                  <a:rPr lang="en-US" dirty="0"/>
                  <a:t>applications.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5455921" cy="4023360"/>
              </a:xfrm>
              <a:blipFill>
                <a:blip r:embed="rId2"/>
                <a:stretch>
                  <a:fillRect l="-670" t="-1667" r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22544"/>
            <a:ext cx="4419600" cy="406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06239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Measurement/Sensor Range 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760720" cy="4023360"/>
              </a:xfrm>
            </p:spPr>
            <p:txBody>
              <a:bodyPr/>
              <a:lstStyle/>
              <a:p>
                <a:pPr marL="114300" indent="0" algn="just">
                  <a:buNone/>
                </a:pPr>
                <a:r>
                  <a:rPr lang="en-US" dirty="0"/>
                  <a:t>For this sensor, sensing range is about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2</m:t>
                    </m:r>
                    <m:r>
                      <a:rPr lang="en-US" i="1" dirty="0" smtClean="0">
                        <a:latin typeface="Cambria Math"/>
                      </a:rPr>
                      <m:t>𝑒</m:t>
                    </m:r>
                    <m:r>
                      <a:rPr lang="en-US" i="1" dirty="0" smtClean="0">
                        <a:latin typeface="Cambria Math"/>
                      </a:rPr>
                      <m:t>3&lt;</m:t>
                    </m:r>
                    <m:r>
                      <a:rPr lang="el-GR" i="1" dirty="0" smtClean="0">
                        <a:latin typeface="Cambria Math"/>
                      </a:rPr>
                      <m:t>𝜔</m:t>
                    </m:r>
                    <m:r>
                      <a:rPr lang="en-US" i="1" dirty="0" smtClean="0">
                        <a:latin typeface="Cambria Math"/>
                      </a:rPr>
                      <m:t>&lt;1</m:t>
                    </m:r>
                    <m:r>
                      <a:rPr lang="en-US" i="1" dirty="0" smtClean="0">
                        <a:latin typeface="Cambria Math"/>
                      </a:rPr>
                      <m:t>𝑒</m:t>
                    </m:r>
                    <m:r>
                      <a:rPr lang="en-US" i="1" dirty="0" smtClean="0">
                        <a:latin typeface="Cambria Math"/>
                      </a:rPr>
                      <m:t>4 </m:t>
                    </m:r>
                  </m:oMath>
                </a14:m>
                <a:r>
                  <a:rPr lang="en-US" dirty="0"/>
                  <a:t>rad/sec. Within this range output magnitude constant and phase shift is small. This sensor is good for </a:t>
                </a:r>
                <a:r>
                  <a:rPr lang="en-US" i="1" dirty="0"/>
                  <a:t>medium</a:t>
                </a:r>
                <a:r>
                  <a:rPr lang="en-US" dirty="0"/>
                  <a:t> frequency applications.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760720" cy="4023360"/>
              </a:xfrm>
              <a:blipFill>
                <a:blip r:embed="rId2"/>
                <a:stretch>
                  <a:fillRect l="-635" t="-1667" r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74520"/>
            <a:ext cx="4103858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0617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Real signals contain undesirable </a:t>
                </a:r>
                <a:r>
                  <a:rPr lang="en-US" dirty="0">
                    <a:solidFill>
                      <a:srgbClr val="00B050"/>
                    </a:solidFill>
                  </a:rPr>
                  <a:t>noise</a:t>
                </a:r>
              </a:p>
              <a:p>
                <a:pPr lvl="1" algn="just"/>
                <a:r>
                  <a:rPr lang="en-US" dirty="0"/>
                  <a:t>Signals not one pure harmonic: contain number of frequencies</a:t>
                </a:r>
              </a:p>
              <a:p>
                <a:pPr lvl="1" algn="just"/>
                <a:r>
                  <a:rPr lang="en-US" dirty="0"/>
                  <a:t>E.g., 60 Hz line noise, loose connections add to signal </a:t>
                </a:r>
              </a:p>
              <a:p>
                <a:pPr algn="just"/>
                <a:r>
                  <a:rPr lang="en-US" dirty="0"/>
                  <a:t>If noise occurs at frequencies outside what we want to measure, it can be </a:t>
                </a:r>
                <a:r>
                  <a:rPr lang="en-US" i="1" dirty="0"/>
                  <a:t>filtered</a:t>
                </a:r>
                <a:r>
                  <a:rPr lang="en-US" dirty="0"/>
                  <a:t> out</a:t>
                </a:r>
              </a:p>
              <a:p>
                <a:pPr lvl="1" algn="just"/>
                <a:r>
                  <a:rPr lang="en-US" dirty="0"/>
                  <a:t>Typically choose a </a:t>
                </a:r>
                <a:r>
                  <a:rPr lang="en-US" dirty="0">
                    <a:solidFill>
                      <a:srgbClr val="00B050"/>
                    </a:solidFill>
                  </a:rPr>
                  <a:t>cutoff frequency </a:t>
                </a:r>
                <a:r>
                  <a:rPr lang="en-US" dirty="0">
                    <a:solidFill>
                      <a:schemeClr val="tx1"/>
                    </a:solidFill>
                  </a:rPr>
                  <a:t>(frequency when magnitude is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lvl="1" algn="just"/>
                <a:r>
                  <a:rPr lang="en-US" dirty="0">
                    <a:solidFill>
                      <a:schemeClr val="tx1"/>
                    </a:solidFill>
                  </a:rPr>
                  <a:t>Filter will have </a:t>
                </a:r>
                <a:r>
                  <a:rPr lang="en-US" dirty="0">
                    <a:solidFill>
                      <a:srgbClr val="00B050"/>
                    </a:solidFill>
                  </a:rPr>
                  <a:t>rolloff </a:t>
                </a:r>
              </a:p>
              <a:p>
                <a:pPr algn="just"/>
                <a:r>
                  <a:rPr lang="en-US" dirty="0"/>
                  <a:t>Types of filters</a:t>
                </a:r>
              </a:p>
              <a:p>
                <a:pPr lvl="1" algn="just"/>
                <a:r>
                  <a:rPr lang="en-US" dirty="0"/>
                  <a:t>Low-pass</a:t>
                </a:r>
              </a:p>
              <a:p>
                <a:pPr lvl="1" algn="just"/>
                <a:r>
                  <a:rPr lang="en-US" dirty="0"/>
                  <a:t>High-pass</a:t>
                </a:r>
              </a:p>
              <a:p>
                <a:pPr lvl="1" algn="just"/>
                <a:r>
                  <a:rPr lang="en-US" dirty="0"/>
                  <a:t>Band-pass</a:t>
                </a:r>
              </a:p>
              <a:p>
                <a:pPr lvl="1" algn="just"/>
                <a:r>
                  <a:rPr lang="en-US" dirty="0"/>
                  <a:t>Notch </a:t>
                </a:r>
              </a:p>
              <a:p>
                <a:pPr algn="just"/>
                <a:r>
                  <a:rPr lang="en-US" dirty="0">
                    <a:solidFill>
                      <a:srgbClr val="FF0000"/>
                    </a:solidFill>
                  </a:rPr>
                  <a:t>May introduce lag into output signal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2" t="-2273" b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19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 LP Filter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dirty="0"/>
                  <a:t>Create simple 1</a:t>
                </a:r>
                <a:r>
                  <a:rPr lang="en-US" baseline="30000" dirty="0"/>
                  <a:t>st</a:t>
                </a:r>
                <a:r>
                  <a:rPr lang="en-US" dirty="0"/>
                  <a:t>-order low-pass filter with 5 Hz cutoff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Simulate passing input signal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=5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0.5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/>
                      </a:rPr>
                      <m:t>+0.6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100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through filter and observing output </a:t>
                </a:r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How could this filter be constructed?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24" t="-1667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64" y="2419350"/>
            <a:ext cx="15906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9394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Filter Example</a:t>
            </a:r>
            <a:br>
              <a:rPr lang="en-US" dirty="0"/>
            </a:br>
            <a:r>
              <a:rPr lang="en-US" dirty="0"/>
              <a:t>Bode Plot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6963" y="1852310"/>
            <a:ext cx="4938712" cy="4010631"/>
          </a:xfrm>
          <a:prstGeom prst="rect">
            <a:avLst/>
          </a:prstGeom>
        </p:spPr>
      </p:pic>
      <p:pic>
        <p:nvPicPr>
          <p:cNvPr id="12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8238" y="1995484"/>
            <a:ext cx="4937125" cy="3724282"/>
          </a:xfrm>
        </p:spPr>
      </p:pic>
    </p:spTree>
    <p:extLst>
      <p:ext uri="{BB962C8B-B14F-4D97-AF65-F5344CB8AC3E}">
        <p14:creationId xmlns:p14="http://schemas.microsoft.com/office/powerpoint/2010/main" val="6772285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Example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6" y="1921193"/>
            <a:ext cx="2162175" cy="5772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30" y="1904999"/>
            <a:ext cx="2275047" cy="6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6" y="3282315"/>
            <a:ext cx="676275" cy="175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6" y="4121627"/>
            <a:ext cx="1247775" cy="520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6" y="5305742"/>
            <a:ext cx="1057275" cy="2552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416" y="3276600"/>
            <a:ext cx="676275" cy="1866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28" y="4126390"/>
            <a:ext cx="1162050" cy="5162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43" y="5305742"/>
            <a:ext cx="1379220" cy="25527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</p:spTree>
    <p:extLst>
      <p:ext uri="{BB962C8B-B14F-4D97-AF65-F5344CB8AC3E}">
        <p14:creationId xmlns:p14="http://schemas.microsoft.com/office/powerpoint/2010/main" val="363049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Filter Example</a:t>
            </a:r>
            <a:br>
              <a:rPr lang="en-US" dirty="0"/>
            </a:br>
            <a:r>
              <a:rPr lang="en-US" dirty="0"/>
              <a:t>Output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333" y="1846263"/>
            <a:ext cx="5031660" cy="40227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3112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Filter Example </a:t>
            </a:r>
            <a:br>
              <a:rPr lang="en-US" dirty="0"/>
            </a:br>
            <a:r>
              <a:rPr lang="en-US" dirty="0"/>
              <a:t>Design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Desired TF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TF of circuit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such that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03992"/>
            <a:ext cx="2846070" cy="628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3810001"/>
            <a:ext cx="3291840" cy="600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15" y="5486401"/>
            <a:ext cx="1158240" cy="52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080" y="2805701"/>
            <a:ext cx="3657600" cy="210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65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HP Filter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Create simple 1st-order high-pass filter with 5 Hz cutoff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Simulate passing input signal of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=5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dirty="0" smtClean="0">
                        <a:latin typeface="Cambria Math" panose="02040503050406030204" pitchFamily="18" charset="0"/>
                      </a:rPr>
                      <m:t>+0.6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through filter and observing output </a:t>
                </a:r>
              </a:p>
              <a:p>
                <a:pPr algn="just"/>
                <a:r>
                  <a:rPr lang="en-US" dirty="0"/>
                  <a:t>How could this filter be constructed?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2" t="-1667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64" y="2419351"/>
            <a:ext cx="1587809" cy="6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1183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 Example</a:t>
            </a:r>
            <a:br>
              <a:rPr lang="en-US" dirty="0"/>
            </a:br>
            <a:r>
              <a:rPr lang="en-US" dirty="0"/>
              <a:t>Bode Plot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985035"/>
            <a:ext cx="4937125" cy="374518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096963" y="1851274"/>
            <a:ext cx="4938712" cy="40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9253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 Example</a:t>
            </a:r>
            <a:br>
              <a:rPr lang="en-US" dirty="0"/>
            </a:br>
            <a:r>
              <a:rPr lang="en-US" dirty="0"/>
              <a:t>Output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1628" y="1846263"/>
            <a:ext cx="5049070" cy="40227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6914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 Filter Example </a:t>
            </a:r>
            <a:br>
              <a:rPr lang="en-US" dirty="0"/>
            </a:br>
            <a:r>
              <a:rPr lang="en-US" dirty="0"/>
              <a:t>Design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Desired TF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TF of circuit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such that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92" y="2297575"/>
            <a:ext cx="2843428" cy="676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6" y="3810001"/>
            <a:ext cx="3288381" cy="585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15" y="5486401"/>
            <a:ext cx="1158240" cy="520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080" y="3015195"/>
            <a:ext cx="3657600" cy="2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21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Higher-Order Filter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dirty="0"/>
                  <a:t>Create 2</a:t>
                </a:r>
                <a:r>
                  <a:rPr lang="en-US" baseline="30000" dirty="0"/>
                  <a:t>nd</a:t>
                </a:r>
                <a:r>
                  <a:rPr lang="en-US" dirty="0"/>
                  <a:t>-order LP filter with 5 Hz cutoff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Simulate passing input signal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=5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0.5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/>
                      </a:rPr>
                      <m:t>+0.6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100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through this filter and the 1</a:t>
                </a:r>
                <a:r>
                  <a:rPr lang="en-US" baseline="30000" dirty="0"/>
                  <a:t>st</a:t>
                </a:r>
                <a:r>
                  <a:rPr lang="en-US" dirty="0"/>
                  <a:t>-order version and observing output </a:t>
                </a:r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Compare also to 3</a:t>
                </a:r>
                <a:r>
                  <a:rPr lang="en-US" baseline="30000" dirty="0"/>
                  <a:t>rd</a:t>
                </a:r>
                <a:r>
                  <a:rPr lang="en-US" dirty="0"/>
                  <a:t>-order filter</a:t>
                </a:r>
              </a:p>
              <a:p>
                <a:pPr marL="571500" indent="-457200" algn="just">
                  <a:buFont typeface="+mj-lt"/>
                  <a:buAutoNum type="arabicPeriod"/>
                </a:pPr>
                <a:r>
                  <a:rPr lang="en-US" dirty="0"/>
                  <a:t>How could these filters be constructed?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424" t="-1667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91" y="2343991"/>
            <a:ext cx="2663619" cy="6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56698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Filter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4A2FD9-3923-486C-ADE2-79542F8BF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6963" y="2007630"/>
            <a:ext cx="4938712" cy="369999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193820-091A-4C16-AABD-0E019137A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8238" y="2008224"/>
            <a:ext cx="4937125" cy="369880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94644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4DEA10-09C5-48A0-837F-08FC2633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846612-644A-4261-901F-EA10AA7647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Cascading 1</a:t>
            </a:r>
            <a:r>
              <a:rPr lang="en-US" baseline="30000" dirty="0"/>
              <a:t>st</a:t>
            </a:r>
            <a:r>
              <a:rPr lang="en-US" dirty="0"/>
              <a:t>-order filters</a:t>
            </a:r>
          </a:p>
          <a:p>
            <a:r>
              <a:rPr lang="en-US" dirty="0"/>
              <a:t>Active filters</a:t>
            </a:r>
          </a:p>
          <a:p>
            <a:pPr lvl="1"/>
            <a:r>
              <a:rPr lang="en-US" dirty="0"/>
              <a:t>Use op-amp(s) to improve roll off and reduce lag </a:t>
            </a:r>
          </a:p>
          <a:p>
            <a:pPr lvl="1"/>
            <a:r>
              <a:rPr lang="en-US" dirty="0"/>
              <a:t>Can simplify construction and be adjustable </a:t>
            </a:r>
          </a:p>
          <a:p>
            <a:pPr lvl="1"/>
            <a:r>
              <a:rPr lang="en-US" dirty="0"/>
              <a:t>Require external power for op-amps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DFCB8-776A-4E00-82F9-C0748803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030F1-655E-4B92-93A2-C80850D0F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4796-8806-439C-84E5-7B113D45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26" name="Picture 2" descr="second order low pass filter">
            <a:extLst>
              <a:ext uri="{FF2B5EF4-FFF2-40B4-BE49-F238E27FC236}">
                <a16:creationId xmlns:a16="http://schemas.microsoft.com/office/drawing/2014/main" id="{6AF85ADF-7E8B-47B3-888E-4EA9EED076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000375"/>
            <a:ext cx="3943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83A417-7E5E-479D-B681-839BCA31AB59}"/>
              </a:ext>
            </a:extLst>
          </p:cNvPr>
          <p:cNvSpPr/>
          <p:nvPr/>
        </p:nvSpPr>
        <p:spPr>
          <a:xfrm>
            <a:off x="8916252" y="6007737"/>
            <a:ext cx="32528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https://www.electronics-tutorials.ws/filter/filter_2.html</a:t>
            </a:r>
          </a:p>
        </p:txBody>
      </p:sp>
    </p:spTree>
    <p:extLst>
      <p:ext uri="{BB962C8B-B14F-4D97-AF65-F5344CB8AC3E}">
        <p14:creationId xmlns:p14="http://schemas.microsoft.com/office/powerpoint/2010/main" val="3519505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98F3-9BDE-4388-9880-93BA0D98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Filters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CDC0F-1051-42E8-8235-0EF00AF2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97AA3-B961-463B-8F4B-EF0C0680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12E03-4B14-4069-B67C-412CD487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050" name="Picture 2" descr="https://www.electronics-tutorials.ws/wp-content/uploads/2013/08/fil20a.gif">
            <a:extLst>
              <a:ext uri="{FF2B5EF4-FFF2-40B4-BE49-F238E27FC236}">
                <a16:creationId xmlns:a16="http://schemas.microsoft.com/office/drawing/2014/main" id="{6A7BFBBD-C484-47C3-A721-91892D571D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781300"/>
            <a:ext cx="42291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st order active low pass filter">
            <a:extLst>
              <a:ext uri="{FF2B5EF4-FFF2-40B4-BE49-F238E27FC236}">
                <a16:creationId xmlns:a16="http://schemas.microsoft.com/office/drawing/2014/main" id="{40380209-8BA8-451F-83BD-50FE2F0F9D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06" y="2624138"/>
            <a:ext cx="43148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560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rgbClr val="00B050"/>
                </a:solidFill>
              </a:rPr>
              <a:t>Phase lead </a:t>
            </a:r>
            <a:r>
              <a:rPr lang="en-US" dirty="0"/>
              <a:t>(positive value) or </a:t>
            </a:r>
            <a:r>
              <a:rPr lang="en-US" dirty="0">
                <a:solidFill>
                  <a:srgbClr val="00B050"/>
                </a:solidFill>
              </a:rPr>
              <a:t>phase lag </a:t>
            </a:r>
            <a:r>
              <a:rPr lang="en-US" dirty="0"/>
              <a:t>(negative value) is what fraction of forcing cycle output is offset from input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Examples</a:t>
            </a:r>
          </a:p>
          <a:p>
            <a:pPr lvl="1" algn="just"/>
            <a:r>
              <a:rPr lang="en-US" dirty="0"/>
              <a:t>When phase is 0⁰, output cycle matches input cycle (</a:t>
            </a:r>
            <a:r>
              <a:rPr lang="en-US" dirty="0">
                <a:solidFill>
                  <a:srgbClr val="00B050"/>
                </a:solidFill>
              </a:rPr>
              <a:t>in-phase</a:t>
            </a:r>
            <a:r>
              <a:rPr lang="en-US" dirty="0"/>
              <a:t>)</a:t>
            </a:r>
          </a:p>
          <a:p>
            <a:pPr lvl="1" algn="just"/>
            <a:r>
              <a:rPr lang="en-US" dirty="0"/>
              <a:t>When phase is -120⁰, output lags input by a third of a cycle</a:t>
            </a:r>
          </a:p>
          <a:p>
            <a:pPr lvl="1" algn="just"/>
            <a:r>
              <a:rPr lang="en-US" dirty="0"/>
              <a:t>When phase is -180⁰, output lags half cycle behind input (</a:t>
            </a:r>
            <a:r>
              <a:rPr lang="en-US" dirty="0">
                <a:solidFill>
                  <a:srgbClr val="00B050"/>
                </a:solidFill>
              </a:rPr>
              <a:t>antiphase</a:t>
            </a:r>
            <a:r>
              <a:rPr lang="en-US" dirty="0"/>
              <a:t>)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24" y="2743200"/>
            <a:ext cx="1173333" cy="5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53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Unit 2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</p:spTree>
    <p:extLst>
      <p:ext uri="{BB962C8B-B14F-4D97-AF65-F5344CB8AC3E}">
        <p14:creationId xmlns:p14="http://schemas.microsoft.com/office/powerpoint/2010/main" val="38258999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Bode 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/>
          <a:p>
            <a:pPr algn="just"/>
            <a:r>
              <a:rPr lang="en-US" b="1" dirty="0"/>
              <a:t>Bode diagram </a:t>
            </a:r>
            <a:r>
              <a:rPr lang="en-US" dirty="0"/>
              <a:t>visualizes magnitude and phase shift over </a:t>
            </a:r>
            <a:r>
              <a:rPr lang="en-US" i="1" dirty="0"/>
              <a:t>range</a:t>
            </a:r>
            <a:r>
              <a:rPr lang="en-US" dirty="0"/>
              <a:t> of input frequencies</a:t>
            </a:r>
          </a:p>
          <a:p>
            <a:pPr algn="just"/>
            <a:r>
              <a:rPr lang="en-US" dirty="0"/>
              <a:t>Matlab plots as log-log and semi-log plots</a:t>
            </a:r>
          </a:p>
          <a:p>
            <a:pPr lvl="1" algn="just"/>
            <a:r>
              <a:rPr lang="en-US" i="1" dirty="0"/>
              <a:t>y</a:t>
            </a:r>
            <a:r>
              <a:rPr lang="en-US" dirty="0"/>
              <a:t>-axis in decibels (for amplitude) and degrees (for phase) </a:t>
            </a:r>
          </a:p>
          <a:p>
            <a:pPr lvl="1" algn="just"/>
            <a:endParaRPr lang="en-US" dirty="0"/>
          </a:p>
          <a:p>
            <a:pPr lvl="1" algn="just"/>
            <a:endParaRPr lang="en-US" dirty="0"/>
          </a:p>
          <a:p>
            <a:pPr lvl="1" algn="just"/>
            <a:r>
              <a:rPr lang="en-US" i="1" dirty="0"/>
              <a:t>x</a:t>
            </a:r>
            <a:r>
              <a:rPr lang="en-US" dirty="0"/>
              <a:t>-axis (frequency) in log scale</a:t>
            </a:r>
          </a:p>
          <a:p>
            <a:pPr algn="just"/>
            <a:r>
              <a:rPr lang="en-US" dirty="0"/>
              <a:t>Spike in amplification indicates resonance or instability at that input frequency(</a:t>
            </a:r>
            <a:r>
              <a:rPr lang="en-US" dirty="0" err="1"/>
              <a:t>ies</a:t>
            </a:r>
            <a:r>
              <a:rPr lang="en-US" dirty="0"/>
              <a:t>) </a:t>
            </a:r>
          </a:p>
          <a:p>
            <a:pPr lvl="1" algn="just"/>
            <a:r>
              <a:rPr lang="en-US" dirty="0"/>
              <a:t>Usually do not want to operate near spike</a:t>
            </a:r>
          </a:p>
          <a:p>
            <a:pPr lvl="1" algn="just"/>
            <a:r>
              <a:rPr lang="en-US" dirty="0"/>
              <a:t>May change either input frequency or system parameters to move away from spike 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75" y="3072429"/>
            <a:ext cx="3699809" cy="356571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64617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058401" cy="4023360"/>
              </a:xfrm>
            </p:spPr>
            <p:txBody>
              <a:bodyPr/>
              <a:lstStyle/>
              <a:p>
                <a:pPr marL="114300" indent="0" algn="just">
                  <a:buNone/>
                </a:pPr>
                <a:r>
                  <a:rPr lang="en-US" dirty="0"/>
                  <a:t>Find analytic steady-state output for TF</a:t>
                </a:r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/>
                  <a:t>using inputs of </a:t>
                </a: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⁡(10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)=10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⁡(100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" indent="0" algn="just">
                  <a:buNone/>
                </a:pPr>
                <a:r>
                  <a:rPr lang="en-US" dirty="0"/>
                  <a:t>use Bode diagram to analyze and Simulink to simulate.  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058401" cy="4023360"/>
              </a:xfrm>
              <a:blipFill>
                <a:blip r:embed="rId3"/>
                <a:stretch>
                  <a:fillRect l="-364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JM Mahoney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 357: Lecture 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861" y="2587820"/>
            <a:ext cx="1551237" cy="5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3364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frac{B}{A}=M(\omega)&#10;\]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800.9"/>
  <p:tag name="LATEXADDIN" val="\documentclass{article}&#10;\usepackage{amsmath}&#10;\pagestyle{empty}&#10;\begin{document}&#10;&#10;\[&#10;\phi(\omega)=\angle G(j\omega)=tan^{-1}_2\left(\frac{\frac{-\omega}{10^2+\omega^2}}{\frac{10}{10^2+\omega^2}}\right)=tan^{-1}_2\left(\frac{-\omega}{10}\right)&#10;\]&#10;&#10;&#10;\end{document}"/>
  <p:tag name="IGUANATEXSIZE" val="20"/>
  <p:tag name="IGUANATEXCURSOR" val="211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(\omega)=\frac{1}{ \sqrt{10^2+\omega^2}}&#10;\]&#10;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19.61"/>
  <p:tag name="LATEXADDIN" val="\documentclass{article}&#10;\usepackage{amsmath}&#10;\pagestyle{empty}&#10;\begin{document}&#10;&#10;\[&#10;\phi(\omega)=tan^{-1}_2\left(\frac{-\omega}{10}\right)&#10;\]&#10;&#10;&#10;\end{document}"/>
  <p:tag name="IGUANATEXSIZE" val="20"/>
  <p:tag name="IGUANATEXCURSOR" val="107"/>
  <p:tag name="TRANSPARENCY" val="True"/>
  <p:tag name="FILENAME" val=""/>
  <p:tag name="LATEXENGINEID" val="0"/>
  <p:tag name="TEMPFOLDER" val="C:\Users\jmm694\Downloads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omega\rightarrow 0&#10;\]&#10;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(\omega)=\frac{1}{ 10}&#10;\]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(\omega)= 0^\circ&#10;\]&#10;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omega\gg 0&#10;\]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(\omega)\approx \frac{1}{ \omega}&#10;\]&#10;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(\omega)= -90^\circ&#10;\]&#10;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7.9677"/>
  <p:tag name="ORIGINALWIDTH" val="577.4278"/>
  <p:tag name="LATEXADDIN" val="\documentclass{article}&#10;\usepackage{amsmath}&#10;\pagestyle{empty}&#10;\begin{document}&#10;&#10;\[&#10;\frac{\phi}{2\pi}=&#10;\frac{\phi}{360^\circ}&#10;\]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=\phi(\omega)&#10;\]&#10;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5.478"/>
  <p:tag name="ORIGINALWIDTH" val="1820.772"/>
  <p:tag name="LATEXADDIN" val="\documentclass{article}&#10;\usepackage{amsmath}&#10;\pagestyle{empty}&#10;\begin{document}&#10;&#10;\[&#10;L_{DB} = 20\log_{10}{M} \rightarrow M = 10^{ \frac{L_{DB}}{20}}&#10;\]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3.967"/>
  <p:tag name="ORIGINALWIDTH" val="763.4045"/>
  <p:tag name="LATEXADDIN" val="\documentclass{article}&#10;\usepackage{amsmath}&#10;\pagestyle{empty}&#10;\begin{document}&#10;&#10;\[&#10;G(s)=\frac{1}{s+10}&#10;\]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1221.597"/>
  <p:tag name="LATEXADDIN" val="\documentclass{article}&#10;\usepackage{amsmath}&#10;\pagestyle{empty}&#10;\begin{document}&#10;$$&#10;G(s) = \frac{1}{s^2+20\zeta+100}&#10;$$&#10;\end{document}"/>
  <p:tag name="IGUANATEXSIZE" val="20"/>
  <p:tag name="IGUANATEXCURSOR" val="118"/>
  <p:tag name="TRANSPARENCY" val="True"/>
  <p:tag name="FILENAME" val=""/>
  <p:tag name="LATEXENGINEID" val="0"/>
  <p:tag name="TEMPFOLDER" val="C:\Users\jmm694\Downloads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68.9539"/>
  <p:tag name="LATEXADDIN" val="\documentclass{article}&#10;\usepackage{amsmath}&#10;\pagestyle{empty}&#10;\begin{document}&#10;&#10;\[&#10;-kx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.73827"/>
  <p:tag name="ORIGINALWIDTH" val="103.4871"/>
  <p:tag name="LATEXADDIN" val="\documentclass{article}&#10;\usepackage{amsmath}&#10;\pagestyle{empty}&#10;\begin{document}&#10;&#10;\[&#10;x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43.4571"/>
  <p:tag name="LATEXADDIN" val="\documentclass{article}&#10;\usepackage{amsmath}&#10;\pagestyle{empty}&#10;\begin{document}&#10;&#10;\[&#10;-b\dot{x}&#10;\]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1665.542"/>
  <p:tag name="LATEXADDIN" val="\documentclass{article}&#10;\usepackage{amsmath}&#10;\pagestyle{empty}&#10;\begin{document}&#10;&#10;\[&#10;p(t) = m r \omega^2 \sin\omega t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3.982"/>
  <p:tag name="ORIGINALWIDTH" val="324.7094"/>
  <p:tag name="LATEXADDIN" val="\documentclass{article}&#10;\usepackage{amsmath}&#10;\pagestyle{empty}&#10;\begin{document}&#10;&#10;\[&#10;M\ddot{x}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06.1867"/>
  <p:tag name="ORIGINALWIDTH" val="6385.452"/>
  <p:tag name="LATEXADDIN" val="\documentclass{article}&#10;\usepackage{amsmath}&#10;\pagestyle{empty}&#10;\begin{document}&#10;&#10;$$&#10;G(s) = \frac{X(s)}{P(s)} = \frac{1}{Ms^2+bs+k} = \frac{1}{1000s^2+1000s+10^7} = \frac{10^{-3}}{s^2+s+10^4}&#10;$$&#10;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\ddot{x}+b\dot{x}+kx=p(t)=m\omega^2r \sin{\omega t}&#10;\]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A\sin(\omega t)&#10;\]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2.4409"/>
  <p:tag name="ORIGINALWIDTH" val="1810.274"/>
  <p:tag name="LATEXADDIN" val="\documentclass{article}&#10;\usepackage{amsmath}&#10;\pagestyle{empty}&#10;\begin{document}&#10;&#10;$$&#10;G(s) = \frac{10^{-3}}{s^2+s+10^4}&#10;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800.15"/>
  <p:tag name="LATEXADDIN" val="\documentclass{article}&#10;\usepackage{amsmath}&#10;\pagestyle{empty}&#10;\begin{document}&#10;&#10;$$&#10;\omega_n^2 = 10^4&#10;$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364.079"/>
  <p:tag name="LATEXADDIN" val="\documentclass{article}&#10;\usepackage{amsmath}&#10;\pagestyle{empty}&#10;\begin{document}&#10;&#10;$$&#10;\omega_n = 100 \;\text{rad/s}&#10;$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7.4765"/>
  <p:tag name="ORIGINALWIDTH" val="806.1492"/>
  <p:tag name="LATEXADDIN" val="\documentclass{article}&#10;\usepackage{amsmath}&#10;\pagestyle{empty}&#10;\begin{document}&#10;&#10;$$&#10;2\zeta\omega_n = 1&#10;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5.7218"/>
  <p:tag name="ORIGINALWIDTH" val="1143.607"/>
  <p:tag name="LATEXADDIN" val="\documentclass{article}&#10;\usepackage{amsmath}&#10;\pagestyle{empty}&#10;\begin{document}&#10;&#10;$$&#10;\zeta = 5\times10^{-3}&#10;$$&#10;&#10;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3.4684"/>
  <p:tag name="ORIGINALWIDTH" val="2730.409"/>
  <p:tag name="LATEXADDIN" val="\documentclass{article}&#10;\usepackage{amsmath}&#10;\pagestyle{empty}&#10;\begin{document}&#10;&#10;$$&#10;\omega_r = \omega_n\sqrt{1-2\zeta^2} \approx 100 \;\text{rad/s}&#10;$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3.4684"/>
  <p:tag name="ORIGINALWIDTH" val="2730.409"/>
  <p:tag name="LATEXADDIN" val="\documentclass{article}&#10;\usepackage{amsmath}&#10;\pagestyle{empty}&#10;\begin{document}&#10;&#10;$$&#10;\omega_r = \omega_n\sqrt{1-2\zeta^2} \approx 141 \;\text{rad/s}&#10;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TR = \frac{F_t}{F_0}=\frac{\text{amplitude of transmitted force}}{\text{amplitude of excitatory force}}&#10;\]&#10;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TR = \frac{X_t}{X_0}=\frac{\text{amplitude of transmitted position}}{\text{amplitude of excitatory position}}&#10;\]&#10;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68.9539"/>
  <p:tag name="LATEXADDIN" val="\documentclass{article}&#10;\usepackage{amsmath}&#10;\pagestyle{empty}&#10;\begin{document}&#10;&#10;\[&#10;-kx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B\sin(\omega t+\phi)&#10;\]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3.73827"/>
  <p:tag name="ORIGINALWIDTH" val="103.4871"/>
  <p:tag name="LATEXADDIN" val="\documentclass{article}&#10;\usepackage{amsmath}&#10;\pagestyle{empty}&#10;\begin{document}&#10;&#10;\[&#10;x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43.4571"/>
  <p:tag name="LATEXADDIN" val="\documentclass{article}&#10;\usepackage{amsmath}&#10;\pagestyle{empty}&#10;\begin{document}&#10;&#10;\[&#10;-b\dot{x}&#10;\]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1665.542"/>
  <p:tag name="LATEXADDIN" val="\documentclass{article}&#10;\usepackage{amsmath}&#10;\pagestyle{empty}&#10;\begin{document}&#10;&#10;\[&#10;p(t) = m r \omega^2 \sin\omega t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3.982"/>
  <p:tag name="ORIGINALWIDTH" val="324.7094"/>
  <p:tag name="LATEXADDIN" val="\documentclass{article}&#10;\usepackage{amsmath}&#10;\pagestyle{empty}&#10;\begin{document}&#10;&#10;\[&#10;M\ddot{x}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9291"/>
  <p:tag name="ORIGINALWIDTH" val="4296.963"/>
  <p:tag name="LATEXADDIN" val="\documentclass{article}&#10;\usepackage{amsmath}&#10;\pagestyle{empty}&#10;\begin{document}&#10;&#10;$$&#10;G(s) = \frac{F_t(s)}{P(s)} = \frac{bs+k}{Ms^2+bs+k} = \frac{\frac{b}{M}s+\frac{k}{M}}{s^2+\frac{b}{M}s+\frac{k}{M}}&#10;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68.9539"/>
  <p:tag name="LATEXADDIN" val="\documentclass{article}&#10;\usepackage{amsmath}&#10;\pagestyle{empty}&#10;\begin{document}&#10;&#10;\[&#10;-kx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343.4571"/>
  <p:tag name="LATEXADDIN" val="\documentclass{article}&#10;\usepackage{amsmath}&#10;\pagestyle{empty}&#10;\begin{document}&#10;&#10;\[&#10;-b\dot{x}&#10;\]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46.2317"/>
  <p:tag name="LATEXADDIN" val="\documentclass{article}&#10;\usepackage{amsmath}&#10;\pagestyle{empty}&#10;\begin{document}&#10;&#10;\[&#10;f_t&#10;\]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628.047"/>
  <p:tag name="LATEXADDIN" val="\documentclass{article}&#10;\usepackage{amsmath}&#10;\pagestyle{empty}&#10;\begin{document}&#10;&#10;$$&#10;F_t(s) = (k+bs)X&#10;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9291"/>
  <p:tag name="ORIGINALWIDTH" val="4296.963"/>
  <p:tag name="LATEXADDIN" val="\documentclass{article}&#10;\usepackage{amsmath}&#10;\pagestyle{empty}&#10;\begin{document}&#10;&#10;$$&#10;G(s) = \frac{F_t(s)}{P(s)} = \frac{bs+k}{Ms^2+bs+k} = \frac{\frac{b}{M}s+\frac{k}{M}}{s^2+\frac{b}{M}s+\frac{k}{M}} &#10;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frac{B}{A}=M(\omega)=|G(j\omega)|&#10;\]&#10;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07.6865"/>
  <p:tag name="ORIGINALWIDTH" val="4074.241"/>
  <p:tag name="LATEXADDIN" val="\documentclass{article}&#10;\usepackage{amsmath}&#10;\pagestyle{empty}&#10;\begin{document}&#10;&#10;$$&#10;G(s) = \frac{2\zeta\omega_ns+\omega_n^2}{s^2+2\zeta\omega_ns+\omega_n^2}= \frac{0.4\omega_ns+\omega_n^2}{s^2+0.4\omega_ns+\omega_n^2}&#10;$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0.1949"/>
  <p:tag name="ORIGINALWIDTH" val="1936.258"/>
  <p:tag name="LATEXADDIN" val="\documentclass{article}&#10;\usepackage{amsmath}&#10;\pagestyle{empty}&#10;\begin{document}&#10;&#10;$$&#10;G'(s) = \frac{0.4s+1}{s^2+0.4s+1}&#10;$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9.7263"/>
  <p:tag name="ORIGINALWIDTH" val="1434.571"/>
  <p:tag name="LATEXADDIN" val="\documentclass{article}&#10;\usepackage{amsmath}&#10;\pagestyle{empty}&#10;\begin{document}&#10;&#10;$$&#10;T_R = 10\% = 0.1&#10;$$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97.2254"/>
  <p:tag name="ORIGINALWIDTH" val="1943.757"/>
  <p:tag name="LATEXADDIN" val="\documentclass{article}&#10;\usepackage{amsmath}&#10;\pagestyle{empty}&#10;\begin{document}&#10;&#10;$$&#10;20\log_{10}0.1 = -20 \;dB&#10;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9.7188"/>
  <p:tag name="ORIGINALWIDTH" val="2475.441"/>
  <p:tag name="LATEXADDIN" val="\documentclass{article}&#10;\usepackage{amsmath}&#10;\pagestyle{empty}&#10;\begin{document}&#10;&#10;$$&#10;\omega_r = \omega_n\sqrt{1-2\zeta^2} \approx 0.96\omega_n&#10;$$&#10;&#10;&#10;\end{document}"/>
  <p:tag name="IGUANATEXSIZE" val="14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2.9434"/>
  <p:tag name="ORIGINALWIDTH" val="2029.246"/>
  <p:tag name="LATEXADDIN" val="\documentclass{article}&#10;\usepackage{amsmath}&#10;\pagestyle{empty}&#10;\begin{document}&#10;&#10;$$&#10;4.719 = \frac{\omega}{\omega_n} = \frac{10\times2\pi}{\omega_n}&#10;$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421.072"/>
  <p:tag name="LATEXADDIN" val="\documentclass{article}&#10;\usepackage{amsmath}&#10;\pagestyle{empty}&#10;\begin{document}&#10;&#10;$$&#10;{\omega_n} = 13.3\;\text{rad/s}&#10;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9291"/>
  <p:tag name="ORIGINALWIDTH" val="4296.963"/>
  <p:tag name="LATEXADDIN" val="\documentclass{article}&#10;\usepackage{amsmath}&#10;\pagestyle{empty}&#10;\begin{document}&#10;&#10;$$&#10;G(s) = \frac{F_t(s)}{P(s)} = \frac{bs+k}{Ms^2+bs+k} = \frac{\frac{b}{M}s+\frac{k}{M}}{s^2+\frac{b}{M}s+\frac{k}{M}} &#10;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1.946"/>
  <p:tag name="ORIGINALWIDTH" val="2142.482"/>
  <p:tag name="LATEXADDIN" val="\documentclass{article}&#10;\usepackage{amsmath}&#10;\pagestyle{empty}&#10;\begin{document}&#10;&#10;$$&#10;\omega_n^2 = 13.3^2 = \frac{k}{M} = \frac{k}{100}&#10;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385.077"/>
  <p:tag name="LATEXADDIN" val="\documentclass{article}&#10;\usepackage{amsmath}&#10;\pagestyle{empty}&#10;\begin{document}&#10;&#10;$$&#10;k = 17700 \; \text{N/m}&#10;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(\omega)=\angle G(j \omega)&#10;\]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2.9434"/>
  <p:tag name="ORIGINALWIDTH" val="2029.246"/>
  <p:tag name="LATEXADDIN" val="\documentclass{article}&#10;\usepackage{amsmath}&#10;\pagestyle{empty}&#10;\begin{document}&#10;&#10;$$&#10;4.719 = \frac{\omega}{\omega_n} = \frac{10\times2\pi}{\omega_n}&#10;$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421.072"/>
  <p:tag name="LATEXADDIN" val="\documentclass{article}&#10;\usepackage{amsmath}&#10;\pagestyle{empty}&#10;\begin{document}&#10;&#10;$$&#10;{\omega_n} = 13.3\;\text{rad/s}&#10;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9291"/>
  <p:tag name="ORIGINALWIDTH" val="4296.963"/>
  <p:tag name="LATEXADDIN" val="\documentclass{article}&#10;\usepackage{amsmath}&#10;\pagestyle{empty}&#10;\begin{document}&#10;&#10;$$&#10;G(s) = \frac{F_t(s)}{P(s)} = \frac{bs+k}{Ms^2+bs+k} = \frac{\frac{b}{M}s+\frac{k}{M}}{s^2+\frac{b}{M}s+\frac{k}{M}} &#10;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1.946"/>
  <p:tag name="ORIGINALWIDTH" val="3128.609"/>
  <p:tag name="LATEXADDIN" val="\documentclass{article}&#10;\usepackage{amsmath}&#10;\pagestyle{empty}&#10;\begin{document}&#10;&#10;$$&#10;2\zeta\omega_n = 2\times0.2\times13.3 = \frac{b}{M} = \frac{b}{100}&#10;$$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235.845"/>
  <p:tag name="LATEXADDIN" val="\documentclass{article}&#10;\usepackage{amsmath}&#10;\pagestyle{empty}&#10;\begin{document}&#10;&#10;$$&#10;b = 532 \; \text{Ns/m}&#10;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5682.04"/>
  <p:tag name="LATEXADDIN" val="\documentclass{article}&#10;\usepackage{amsmath}&#10;\pagestyle{empty}&#10;\begin{document}&#10;&#10;$$&#10;p(t) = m\omega^2 r \sin\omega t = (0.1)(20\pi)^2(0.5)\sin20\pi t = 395 \sin20\pi t \; N&#10;$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1.4661"/>
  <p:tag name="ORIGINALWIDTH" val="2523.435"/>
  <p:tag name="LATEXADDIN" val="\documentclass{article}&#10;\usepackage{amsmath}&#10;\pagestyle{empty}&#10;\begin{document}&#10;&#10;$$&#10;f_t(t) \stackrel{?}{=} 39.5 \sin(20\pi t+\phi)\; N&#10;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zeta_1=0.5&#10;\]&#10;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zeta_2=0.75&#10;\]&#10;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zeta_3=0.25&#10;\]&#10;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G(s) = \frac{1}{s+10}&#10;\]&#10;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25.872"/>
  <p:tag name="ORIGINALWIDTH" val="4824.897"/>
  <p:tag name="LATEXADDIN" val="\documentclass{article}&#10;\usepackage{amsmath}&#10;\pagestyle{empty}&#10;\begin{document}&#10;&#10;\[&#10;\dot{\mathbf{x}}=\left[ \begin{array}{cccc}&#10;0 &amp; 1 &amp; 0 &amp; 0 \\&#10;-\frac{k_1}{m_1} &amp; -\frac{b_1}{m_1} &amp; \frac{k_1}{m_1} &amp; \frac{b_1}{m_1}\\&#10;0 &amp; 0 &amp;0 &amp;1\\&#10;\frac{k_1}{m_2} &amp; \frac{b_1}{m_2} &amp; -\frac{k_1+k_2}{m_2} &amp;-\frac{b_1}{m_2}&#10; \end{array} \right] \mathbf{x} + &#10;\left[ \begin{array}{c}&#10;0 \\&#10;\frac{1}{m_1}&#10;\\&#10;0 \\&#10;0 \end{array} \right] u&#10;\]&#10;&#10;&#10;\end{document}"/>
  <p:tag name="IGUANATEXSIZE" val="20"/>
  <p:tag name="IGUANATEXCURSOR" val="3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262.467"/>
  <p:tag name="LATEXADDIN" val="\documentclass{article}&#10;\usepackage{amsmath}&#10;\pagestyle{empty}&#10;\begin{document}&#10;&#10;\[&#10;\mathbf{y}=&#10;\left[ \begin{array}{c}&#10;z \\&#10;y&#10; \end{array} \right] &#10;=&#10;\left[ \begin{array}{cccc}&#10;1 &amp; 0 &amp; 0 &amp;0\\&#10;0 &amp; 0 &amp;1 &amp;0&#10; \end{array} \right] \mathbf{x} + &#10;\left[ \begin{array}{c}&#10;0 \\&#10;0&#10; \end{array} \right] u&#10;\]&#10;&#10;&#10;\end{document}"/>
  <p:tag name="IGUANATEXSIZE" val="20"/>
  <p:tag name="IGUANATEXCURSOR" val="126"/>
  <p:tag name="TRANSPARENCY" val="True"/>
  <p:tag name="FILENAME" val=""/>
  <p:tag name="INPUTTYPE" val="0"/>
  <p:tag name="LATEXENGINEID" val="0"/>
  <p:tag name="TEMPFOLDER" val="C:\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554.9306"/>
  <p:tag name="LATEXADDIN" val="\documentclass{article}&#10;\usepackage{amsmath}&#10;\pagestyle{empty}&#10;\begin{document}&#10;&#10;\[&#10;\mathbf{x}=\left[ \begin{array}{c}&#10;z\\&#10;\dot{z}\\&#10;y\\&#10;\dot y&#10;\end{array} \right]&#10;\]&#10;&#10;\end{document}"/>
  <p:tag name="IGUANATEXSIZE" val="20"/>
  <p:tag name="IGUANATEXCURSOR" val="143"/>
  <p:tag name="TRANSPARENCY" val="True"/>
  <p:tag name="FILENAME" val=""/>
  <p:tag name="INPUTTYPE" val="0"/>
  <p:tag name="LATEXENGINEID" val="0"/>
  <p:tag name="TEMPFOLDER" val="c:\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515.1856"/>
  <p:tag name="LATEXADDIN" val="\documentclass{article}&#10;\usepackage{amsmath}&#10;\pagestyle{empty}&#10;\begin{document}&#10;&#10;\[&#10;\mathbf{u}=\left[ \begin{array}{c}&#10;u&#10;\end{array} \right]&#10;\]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4381.702"/>
  <p:tag name="LATEXADDIN" val="\documentclass{article}&#10;\usepackage{amsmath}&#10;\pagestyle{empty}&#10;\begin{document}&#10;&#10;\[&#10;G_Z=\frac{Z}{U}=\frac{ m_2 s^2 + b_1 s +(k_1 + k_2)}{m_1 m_2 s^4 + b_1 (m_1 + m_2) s^3 + (k_2 m_1 + k_1 (m_1 + m_2)) s^2 + b_1 k_2 s + k_1 k_2 }&#10;\]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4389.201"/>
  <p:tag name="LATEXADDIN" val="\documentclass{article}&#10;\usepackage{amsmath}&#10;\pagestyle{empty}&#10;\begin{document}&#10;&#10;\[&#10;G_Y=\frac{Y}{U}=\frac{ b_1 s +k_1}{m_1 m_2 s^4 + b_1 (m_1 + m_2) s^3 + (k_2 m_1 + k_1 (m_1 + m_2)) s^2 + b_1 k_2 s + k_1 k_2 }&#10;\]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frac{\mathbf{Y}(s)}{\mathbf{U}(s)}= \textsf{C} (s\textsf{I}- \textsf{A})^{-1}\textsf{B}+\textsf{D}&#10;\]&#10;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2348.707"/>
  <p:tag name="LATEXADDIN" val="\documentclass{article}&#10;\usepackage{amsmath}&#10;\pagestyle{empty}&#10;\begin{document}&#10;&#10;\[&#10;G_Z=\frac{Z}{U}=\frac{0.1 s^2 + 0.03333 s + 0.3333&#10;}{s^4 + 0.8333 s^3 + 5.333 s^2 + s + 4}&#10;\]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2356.205"/>
  <p:tag name="LATEXADDIN" val="\documentclass{article}&#10;\usepackage{amsmath}&#10;\pagestyle{empty}&#10;\begin{document}&#10;&#10;\[&#10;G_Y=\frac{Y}{U}=\frac{0.03333 s + 0.1333}{s^4 + 0.8333 s^3 + 5.333 s^2 + s + 4}&#10;\]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4381.702"/>
  <p:tag name="LATEXADDIN" val="\documentclass{article}&#10;\usepackage{amsmath}&#10;\pagestyle{empty}&#10;\begin{document}&#10;&#10;\[&#10;G_Z=\frac{Z}{U}=\frac{ m_2 s^2 + b_1 s +(k_1 + k_2)}{m_1 m_2 s^4 + b_1 (m_1 + m_2) s^3 + (k_2 m_1 + k_1 (m_1 + m_2)) s^2 + b_1 k_2 s + k_1 k_2 }&#10;\]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8.2152"/>
  <p:tag name="ORIGINALWIDTH" val="2653.168"/>
  <p:tag name="LATEXADDIN" val="\documentclass{article}&#10;\usepackage{amsmath}&#10;\pagestyle{empty}&#10;\begin{document}&#10;&#10;\[&#10;G(j\omega) = \frac{1}{10+j\omega}=\frac{1}{10+j\omega}\frac{10-j\omega}{10-j\omega}=\frac{10-j\omega}{10^2+\omega^2}&#10;\]&#10;&#10;&#10;\end{document}"/>
  <p:tag name="IGUANATEXSIZE" val="20"/>
  <p:tag name="IGUANATEXCURSOR" val="184"/>
  <p:tag name="TRANSPARENCY" val="True"/>
  <p:tag name="FILENAME" val=""/>
  <p:tag name="INPUTTYPE" val="0"/>
  <p:tag name="LATEXENGINEID" val="0"/>
  <p:tag name="TEMPFOLDER" val="c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4389.201"/>
  <p:tag name="LATEXADDIN" val="\documentclass{article}&#10;\usepackage{amsmath}&#10;\pagestyle{empty}&#10;\begin{document}&#10;&#10;\[&#10;G_Y=\frac{Y}{U}=\frac{ b_1 s +k_1}{m_1 m_2 s^4 + b_1 (m_1 + m_2) s^3 + (k_2 m_1 + k_1 (m_1 + m_2)) s^2 + b_1 k_2 s + k_1 k_2 }&#10;\]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z_{ss}(t)=8.62\sin{(5t-3.02)}&#10;\]&#10;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y_{ss}(t)=0.85\sin{(5t-5.19)}&#10;\]&#10;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_z = 0.0043&#10;\]&#10;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M_y = 4.22 \times10^{-4}&#10;\]&#10;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_z = -173^\circ=-3.02^R&#10;\]&#10;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\phi_y = -297^\circ=-5.19^R&#10;\]&#10;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G(s) = \frac{1}{\frac{s}{\omega_c}+1}&#10;\]&#10;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H(s) = \frac{1}{\frac{s}{\omega_c}+1} = \frac{1}{\frac{s}{10\pi}+1}&#10;\]&#10;&#10;&#10;\end{document}"/>
  <p:tag name="IGUANATEXSIZE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G(s) = \frac{1/Cs}{1/Cs+R}=\frac{1}{RCs+1}&#10;\]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.2032"/>
  <p:tag name="ORIGINALWIDTH" val="4673.416"/>
  <p:tag name="LATEXADDIN" val="\documentclass{article}&#10;\usepackage{amsmath}&#10;\pagestyle{empty}&#10;\begin{document}&#10;&#10;\[&#10;M(\omega)=|G(j\omega)|=\sqrt{G(j\omega)\overline{G}(j\omega)}=\sqrt{\left(\frac{1}{10^2+\omega^2}\right)^2(10-j\omega)(10+j\omega)}=\frac{1}{ \sqrt{10^2+\omega^2}}&#10;\]&#10;&#10;&#10;\end{document}"/>
  <p:tag name="IGUANATEXSIZE" val="20"/>
  <p:tag name="IGUANATEXCURSOR" val="187"/>
  <p:tag name="TRANSPARENCY" val="True"/>
  <p:tag name="FILENAME" val=""/>
  <p:tag name="LATEXENGINEID" val="0"/>
  <p:tag name="TEMPFOLDER" val="C:\Users\jmm694\Downloads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RC = \frac{1}{10\pi}&#10;\]&#10;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781.4023"/>
  <p:tag name="LATEXADDIN" val="\documentclass{article}&#10;\usepackage{amsmath}&#10;\pagestyle{empty}&#10;\begin{document}&#10;&#10;\[&#10;G(s) = \frac{\frac{s}{\omega_c}}{\frac{s}{\omega_c}+1}&#10;\]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399.325"/>
  <p:tag name="LATEXADDIN" val="\documentclass{article}&#10;\usepackage{amsmath}&#10;\pagestyle{empty}&#10;\begin{document}&#10;&#10;\[&#10;H(s) = \frac{\frac{s}{\omega_c}}{\frac{s}{\omega_c}+1} = \frac{\frac{s}{10\pi}}{\frac{s}{10\pi}+1}&#10;\]&#10;&#10;&#10;\end{document}"/>
  <p:tag name="IGUANATEXSIZE" val="20"/>
  <p:tag name="IGUANATEXCURSOR" val="162"/>
  <p:tag name="TRANSPARENCY" val="True"/>
  <p:tag name="FILENAME" val=""/>
  <p:tag name="LATEXENGINEID" val="0"/>
  <p:tag name="TEMPFOLDER" val="C:\Users\jmm694\Downloads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964"/>
  <p:tag name="ORIGINALWIDTH" val="1618.298"/>
  <p:tag name="LATEXADDIN" val="\documentclass{article}&#10;\usepackage{amsmath}&#10;\pagestyle{empty}&#10;\begin{document}&#10;&#10;\[&#10;G(s) = \frac{R}{1/Cs+R}=\frac{RCs}{RCs+1}&#10;\]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[&#10;RC = \frac{1}{10\pi}&#10;\]&#10;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10.836"/>
  <p:tag name="LATEXADDIN" val="\documentclass{article}&#10;\usepackage{amsmath}&#10;\pagestyle{empty}&#10;\begin{document}&#10;&#10;\[&#10;G_2(s) = \frac{1}{\frac{s}{\omega_c}+1} \cdot \frac{1}{\frac{s}{\omega_c}+1}&#10;\]&#10;&#10;&#10;\end{document}"/>
  <p:tag name="IGUANATEXSIZE" val="20"/>
  <p:tag name="IGUANATEXCURSOR" val="87"/>
  <p:tag name="TRANSPARENCY" val="True"/>
  <p:tag name="FILENAME" val=""/>
  <p:tag name="LATEXENGINEID" val="0"/>
  <p:tag name="TEMPFOLDER" val="C:\Users\jmm694\Download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me357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357" id="{A058B035-52BB-4406-82E3-902B23E8CDC2}" vid="{ABF686B6-1057-4ED9-A560-DB356D432A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me357</Template>
  <TotalTime>3113</TotalTime>
  <Words>2820</Words>
  <Application>Microsoft Office PowerPoint</Application>
  <PresentationFormat>Widescreen</PresentationFormat>
  <Paragraphs>548</Paragraphs>
  <Slides>70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Segoe UI</vt:lpstr>
      <vt:lpstr>me357</vt:lpstr>
      <vt:lpstr>Harmonic Input</vt:lpstr>
      <vt:lpstr>Objectives</vt:lpstr>
      <vt:lpstr>Frequency Domain</vt:lpstr>
      <vt:lpstr>Finding Parameters</vt:lpstr>
      <vt:lpstr>Analytic Example</vt:lpstr>
      <vt:lpstr>Analytic Example</vt:lpstr>
      <vt:lpstr>Phase</vt:lpstr>
      <vt:lpstr>Bode Diagram</vt:lpstr>
      <vt:lpstr>Example 1</vt:lpstr>
      <vt:lpstr>Example 1 Bode Diagram </vt:lpstr>
      <vt:lpstr>Example 1 Simulink Model</vt:lpstr>
      <vt:lpstr>Example 1 Simulation </vt:lpstr>
      <vt:lpstr>Example 1 Simulation</vt:lpstr>
      <vt:lpstr>2nd-Order (and Higher) Systems</vt:lpstr>
      <vt:lpstr>2nd-Order (and Higher) Systems</vt:lpstr>
      <vt:lpstr>Rotating Machinery  Example 2</vt:lpstr>
      <vt:lpstr>FBD Example 2 </vt:lpstr>
      <vt:lpstr>Example 2 </vt:lpstr>
      <vt:lpstr>Bode Diagram Example 2</vt:lpstr>
      <vt:lpstr>Rotating Machinery  Example 2</vt:lpstr>
      <vt:lpstr>Bode Diagram Example 2</vt:lpstr>
      <vt:lpstr>Transmissibility </vt:lpstr>
      <vt:lpstr>Vibration Isolator </vt:lpstr>
      <vt:lpstr>Relative-Frequency Bode Diagram</vt:lpstr>
      <vt:lpstr>Example 3</vt:lpstr>
      <vt:lpstr>FBD Example 3 </vt:lpstr>
      <vt:lpstr> Example 3 </vt:lpstr>
      <vt:lpstr> Example 3 </vt:lpstr>
      <vt:lpstr>RF Bode Diagram  Example 3</vt:lpstr>
      <vt:lpstr> Example 3 </vt:lpstr>
      <vt:lpstr> Example 3 </vt:lpstr>
      <vt:lpstr> Example 3 </vt:lpstr>
      <vt:lpstr>Simulink Model Example 3</vt:lpstr>
      <vt:lpstr>Simulation  Example 3 </vt:lpstr>
      <vt:lpstr>Example 4 Seismograph </vt:lpstr>
      <vt:lpstr>Example 4 RF Bode Diagram</vt:lpstr>
      <vt:lpstr>Example 4 RF Bode Diagram</vt:lpstr>
      <vt:lpstr>Example 6</vt:lpstr>
      <vt:lpstr>Example 6</vt:lpstr>
      <vt:lpstr>Example 6</vt:lpstr>
      <vt:lpstr>Multi-DOF Systems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Multi DOF Systems Example 5</vt:lpstr>
      <vt:lpstr>Sensors &amp; Filters</vt:lpstr>
      <vt:lpstr>Sensors</vt:lpstr>
      <vt:lpstr>Sensor Range </vt:lpstr>
      <vt:lpstr>Sensor Range  Example</vt:lpstr>
      <vt:lpstr>Measurement/Sensor Range  Example</vt:lpstr>
      <vt:lpstr>Filtering</vt:lpstr>
      <vt:lpstr>Passive LP Filter Example</vt:lpstr>
      <vt:lpstr>LP Filter Example Bode Plot</vt:lpstr>
      <vt:lpstr>LP Filter Example Output </vt:lpstr>
      <vt:lpstr>LP Filter Example  Design </vt:lpstr>
      <vt:lpstr>Passive HP Filter Example</vt:lpstr>
      <vt:lpstr>HP Filter Example Bode Plot</vt:lpstr>
      <vt:lpstr>HP Filter Example Output </vt:lpstr>
      <vt:lpstr>HP Filter Example  Design </vt:lpstr>
      <vt:lpstr>Higher-Order Filter Example</vt:lpstr>
      <vt:lpstr>Higher-Order Filter</vt:lpstr>
      <vt:lpstr>Construction</vt:lpstr>
      <vt:lpstr>Active Filters</vt:lpstr>
      <vt:lpstr>End Unit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Harmonic Input</dc:title>
  <dc:creator>"Joe Mahoney" &lt;joseph.m.mahoney@gmail.com&gt;</dc:creator>
  <cp:lastModifiedBy>Joe Mahoney</cp:lastModifiedBy>
  <cp:revision>730</cp:revision>
  <dcterms:created xsi:type="dcterms:W3CDTF">2006-08-16T00:00:00Z</dcterms:created>
  <dcterms:modified xsi:type="dcterms:W3CDTF">2020-03-26T18:40:36Z</dcterms:modified>
</cp:coreProperties>
</file>